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81"/>
  </p:notesMasterIdLst>
  <p:handoutMasterIdLst>
    <p:handoutMasterId r:id="rId82"/>
  </p:handoutMasterIdLst>
  <p:sldIdLst>
    <p:sldId id="258" r:id="rId8"/>
    <p:sldId id="4825" r:id="rId9"/>
    <p:sldId id="4219" r:id="rId10"/>
    <p:sldId id="713" r:id="rId11"/>
    <p:sldId id="714" r:id="rId12"/>
    <p:sldId id="4770" r:id="rId13"/>
    <p:sldId id="4773" r:id="rId14"/>
    <p:sldId id="716" r:id="rId15"/>
    <p:sldId id="4790" r:id="rId16"/>
    <p:sldId id="718" r:id="rId17"/>
    <p:sldId id="719" r:id="rId18"/>
    <p:sldId id="785" r:id="rId19"/>
    <p:sldId id="4791" r:id="rId20"/>
    <p:sldId id="4792" r:id="rId21"/>
    <p:sldId id="797" r:id="rId22"/>
    <p:sldId id="4774" r:id="rId23"/>
    <p:sldId id="4793" r:id="rId24"/>
    <p:sldId id="733" r:id="rId25"/>
    <p:sldId id="731" r:id="rId26"/>
    <p:sldId id="4794" r:id="rId27"/>
    <p:sldId id="4795" r:id="rId28"/>
    <p:sldId id="4796" r:id="rId29"/>
    <p:sldId id="734" r:id="rId30"/>
    <p:sldId id="739" r:id="rId31"/>
    <p:sldId id="740" r:id="rId32"/>
    <p:sldId id="793" r:id="rId33"/>
    <p:sldId id="794" r:id="rId34"/>
    <p:sldId id="795" r:id="rId35"/>
    <p:sldId id="796" r:id="rId36"/>
    <p:sldId id="4768" r:id="rId37"/>
    <p:sldId id="799" r:id="rId38"/>
    <p:sldId id="4789" r:id="rId39"/>
    <p:sldId id="720" r:id="rId40"/>
    <p:sldId id="786" r:id="rId41"/>
    <p:sldId id="791" r:id="rId42"/>
    <p:sldId id="4783" r:id="rId43"/>
    <p:sldId id="4784" r:id="rId44"/>
    <p:sldId id="726" r:id="rId45"/>
    <p:sldId id="800" r:id="rId46"/>
    <p:sldId id="4798" r:id="rId47"/>
    <p:sldId id="1630" r:id="rId48"/>
    <p:sldId id="1628" r:id="rId49"/>
    <p:sldId id="4800" r:id="rId50"/>
    <p:sldId id="4787" r:id="rId51"/>
    <p:sldId id="4767" r:id="rId52"/>
    <p:sldId id="750" r:id="rId53"/>
    <p:sldId id="751" r:id="rId54"/>
    <p:sldId id="752" r:id="rId55"/>
    <p:sldId id="753" r:id="rId56"/>
    <p:sldId id="755" r:id="rId57"/>
    <p:sldId id="756" r:id="rId58"/>
    <p:sldId id="757" r:id="rId59"/>
    <p:sldId id="758" r:id="rId60"/>
    <p:sldId id="759" r:id="rId61"/>
    <p:sldId id="760" r:id="rId62"/>
    <p:sldId id="761" r:id="rId63"/>
    <p:sldId id="762" r:id="rId64"/>
    <p:sldId id="764" r:id="rId65"/>
    <p:sldId id="803" r:id="rId66"/>
    <p:sldId id="765" r:id="rId67"/>
    <p:sldId id="766" r:id="rId68"/>
    <p:sldId id="767" r:id="rId69"/>
    <p:sldId id="768" r:id="rId70"/>
    <p:sldId id="771" r:id="rId71"/>
    <p:sldId id="773" r:id="rId72"/>
    <p:sldId id="4785" r:id="rId73"/>
    <p:sldId id="4786" r:id="rId74"/>
    <p:sldId id="775" r:id="rId75"/>
    <p:sldId id="776" r:id="rId76"/>
    <p:sldId id="778" r:id="rId77"/>
    <p:sldId id="779" r:id="rId78"/>
    <p:sldId id="782" r:id="rId79"/>
    <p:sldId id="4883" r:id="rId80"/>
  </p:sldIdLst>
  <p:sldSz cx="12192000" cy="6858000"/>
  <p:notesSz cx="6797675" cy="9928225"/>
  <p:embeddedFontLst>
    <p:embeddedFont>
      <p:font typeface="Algerian" panose="04020705040A02060702" pitchFamily="82" charset="0"/>
      <p:regular r:id="rId83"/>
    </p:embeddedFont>
    <p:embeddedFont>
      <p:font typeface="Consolas" panose="020B0609020204030204" pitchFamily="49" charset="0"/>
      <p:regular r:id="rId84"/>
      <p:bold r:id="rId85"/>
      <p:italic r:id="rId86"/>
      <p:boldItalic r:id="rId87"/>
    </p:embeddedFont>
    <p:embeddedFont>
      <p:font typeface="MS UI Gothic" panose="020B0600070205080204" pitchFamily="34" charset="-128"/>
      <p:regular r:id="rId88"/>
    </p:embeddedFont>
    <p:embeddedFont>
      <p:font typeface="Segoe UI" panose="020B0502040204020203" pitchFamily="34" charset="0"/>
      <p:regular r:id="rId89"/>
      <p:bold r:id="rId90"/>
      <p:italic r:id="rId91"/>
      <p:boldItalic r:id="rId92"/>
    </p:embeddedFont>
    <p:embeddedFont>
      <p:font typeface="Segoe UI Black" panose="020B0A02040204020203" pitchFamily="34" charset="0"/>
      <p:bold r:id="rId93"/>
      <p:boldItalic r:id="rId94"/>
    </p:embeddedFont>
    <p:embeddedFont>
      <p:font typeface="等线" panose="02010600030101010101" pitchFamily="2" charset="-122"/>
      <p:regular r:id="rId95"/>
      <p:bold r:id="rId96"/>
    </p:embeddedFont>
    <p:embeddedFont>
      <p:font typeface="黑体" panose="02010609060101010101" pitchFamily="49" charset="-122"/>
      <p:regular r:id="rId97"/>
    </p:embeddedFont>
    <p:embeddedFont>
      <p:font typeface="华文新魏" panose="02010800040101010101" pitchFamily="2" charset="-122"/>
      <p:regular r:id="rId98"/>
    </p:embeddedFont>
    <p:embeddedFont>
      <p:font typeface="微软雅黑" panose="020B0503020204020204" pitchFamily="34" charset="-122"/>
      <p:regular r:id="rId99"/>
      <p:bold r:id="rId100"/>
    </p:embeddedFont>
    <p:embeddedFont>
      <p:font typeface="义启小楷书" panose="02010601030101010101" pitchFamily="2" charset="-128"/>
      <p:regular r:id="rId101"/>
    </p:embeddedFont>
  </p:embeddedFontLst>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17" userDrawn="1">
          <p15:clr>
            <a:srgbClr val="A4A3A4"/>
          </p15:clr>
        </p15:guide>
        <p15:guide id="3" pos="3069" userDrawn="1">
          <p15:clr>
            <a:srgbClr val="A4A3A4"/>
          </p15:clr>
        </p15:guide>
        <p15:guide id="4" pos="302" userDrawn="1">
          <p15:clr>
            <a:srgbClr val="A4A3A4"/>
          </p15:clr>
        </p15:guide>
        <p15:guide id="5" orient="horz" pos="3612" userDrawn="1">
          <p15:clr>
            <a:srgbClr val="A4A3A4"/>
          </p15:clr>
        </p15:guide>
        <p15:guide id="6" orient="horz" pos="1185" userDrawn="1">
          <p15:clr>
            <a:srgbClr val="A4A3A4"/>
          </p15:clr>
        </p15:guide>
        <p15:guide id="7" orient="horz" pos="2500" userDrawn="1">
          <p15:clr>
            <a:srgbClr val="A4A3A4"/>
          </p15:clr>
        </p15:guide>
        <p15:guide id="8" orient="horz" pos="39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78B"/>
    <a:srgbClr val="0E7C7F"/>
    <a:srgbClr val="1387B7"/>
    <a:srgbClr val="CDDEFF"/>
    <a:srgbClr val="1E74B5"/>
    <a:srgbClr val="97ABCF"/>
    <a:srgbClr val="00A19F"/>
    <a:srgbClr val="E98728"/>
    <a:srgbClr val="D10878"/>
    <a:srgbClr val="F89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3" autoAdjust="0"/>
    <p:restoredTop sz="90012" autoAdjust="0"/>
  </p:normalViewPr>
  <p:slideViewPr>
    <p:cSldViewPr snapToGrid="0">
      <p:cViewPr>
        <p:scale>
          <a:sx n="125" d="100"/>
          <a:sy n="125" d="100"/>
        </p:scale>
        <p:origin x="1168" y="412"/>
      </p:cViewPr>
      <p:guideLst>
        <p:guide orient="horz" pos="2273"/>
        <p:guide pos="3817"/>
        <p:guide pos="3069"/>
        <p:guide pos="302"/>
        <p:guide orient="horz" pos="3612"/>
        <p:guide orient="horz" pos="1185"/>
        <p:guide orient="horz" pos="2500"/>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gs" Target="tags/tag1.xml"/><Relationship Id="rId5" Type="http://schemas.openxmlformats.org/officeDocument/2006/relationships/slideMaster" Target="slideMasters/slideMaster5.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font" Target="fonts/font3.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5.fntdata"/><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5.fntdata"/><Relationship Id="rId61" Type="http://schemas.openxmlformats.org/officeDocument/2006/relationships/slide" Target="slides/slide54.xml"/><Relationship Id="rId82"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8.fntdata"/><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2023/5/11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2023/5/11</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4215388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59</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66</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4192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67</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9645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68</a:t>
            </a:fld>
            <a:endParaRPr lang="zh-CN" altLang="en-US"/>
          </a:p>
        </p:txBody>
      </p:sp>
    </p:spTree>
    <p:extLst>
      <p:ext uri="{BB962C8B-B14F-4D97-AF65-F5344CB8AC3E}">
        <p14:creationId xmlns:p14="http://schemas.microsoft.com/office/powerpoint/2010/main" val="300593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73</a:t>
            </a:fld>
            <a:endParaRPr lang="zh-CN" altLang="en-US"/>
          </a:p>
        </p:txBody>
      </p:sp>
    </p:spTree>
    <p:extLst>
      <p:ext uri="{BB962C8B-B14F-4D97-AF65-F5344CB8AC3E}">
        <p14:creationId xmlns:p14="http://schemas.microsoft.com/office/powerpoint/2010/main" val="329840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频率为什么没有常见的主频那么快？</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217213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1100861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传输双方要约定相同的波特率</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97724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40</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3391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41</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85470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42</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21041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43</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2466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C6A1B38-FDDA-4BA1-8844-CA89C3B11393}"/>
              </a:ext>
            </a:extLst>
          </p:cNvPr>
          <p:cNvGrpSpPr/>
          <p:nvPr userDrawn="1"/>
        </p:nvGrpSpPr>
        <p:grpSpPr>
          <a:xfrm>
            <a:off x="1404" y="-8315"/>
            <a:ext cx="12194512" cy="6993161"/>
            <a:chOff x="4049" y="26519"/>
            <a:chExt cx="12194512" cy="6993161"/>
          </a:xfrm>
        </p:grpSpPr>
        <p:pic>
          <p:nvPicPr>
            <p:cNvPr id="33" name="图片 32">
              <a:extLst>
                <a:ext uri="{FF2B5EF4-FFF2-40B4-BE49-F238E27FC236}">
                  <a16:creationId xmlns:a16="http://schemas.microsoft.com/office/drawing/2014/main" id="{FE5DF8C7-A432-4912-8DC3-8361A7E69787}"/>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34" name="矩形 33">
              <a:extLst>
                <a:ext uri="{FF2B5EF4-FFF2-40B4-BE49-F238E27FC236}">
                  <a16:creationId xmlns:a16="http://schemas.microsoft.com/office/drawing/2014/main" id="{253536C3-CA56-4EE3-9D82-76FA3BF0E983}"/>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26" name="图片 25">
            <a:extLst>
              <a:ext uri="{FF2B5EF4-FFF2-40B4-BE49-F238E27FC236}">
                <a16:creationId xmlns:a16="http://schemas.microsoft.com/office/drawing/2014/main" id="{E35D935C-E851-46D2-9CAC-487B06502F8E}"/>
              </a:ext>
            </a:extLst>
          </p:cNvPr>
          <p:cNvPicPr>
            <a:picLocks noChangeAspect="1"/>
          </p:cNvPicPr>
          <p:nvPr userDrawn="1"/>
        </p:nvPicPr>
        <p:blipFill>
          <a:blip r:embed="rId3"/>
          <a:stretch>
            <a:fillRect/>
          </a:stretch>
        </p:blipFill>
        <p:spPr>
          <a:xfrm>
            <a:off x="10307940" y="358391"/>
            <a:ext cx="1554844" cy="353947"/>
          </a:xfrm>
          <a:prstGeom prst="rect">
            <a:avLst/>
          </a:prstGeom>
        </p:spPr>
      </p:pic>
      <p:sp>
        <p:nvSpPr>
          <p:cNvPr id="27" name="任意多边形 20">
            <a:extLst>
              <a:ext uri="{FF2B5EF4-FFF2-40B4-BE49-F238E27FC236}">
                <a16:creationId xmlns:a16="http://schemas.microsoft.com/office/drawing/2014/main" id="{885E489B-5B79-4183-BF54-3808DE7809EE}"/>
              </a:ext>
            </a:extLst>
          </p:cNvPr>
          <p:cNvSpPr/>
          <p:nvPr userDrawn="1"/>
        </p:nvSpPr>
        <p:spPr>
          <a:xfrm flipV="1">
            <a:off x="323926" y="353949"/>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28" name="椭圆 27">
            <a:extLst>
              <a:ext uri="{FF2B5EF4-FFF2-40B4-BE49-F238E27FC236}">
                <a16:creationId xmlns:a16="http://schemas.microsoft.com/office/drawing/2014/main" id="{44C0073E-CCC5-47B6-A413-57B962F0391C}"/>
              </a:ext>
            </a:extLst>
          </p:cNvPr>
          <p:cNvSpPr/>
          <p:nvPr userDrawn="1"/>
        </p:nvSpPr>
        <p:spPr>
          <a:xfrm>
            <a:off x="11288283" y="6589590"/>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latin typeface="Segoe UI" panose="020B0502040204020203" pitchFamily="34" charset="0"/>
              <a:cs typeface="Segoe UI" panose="020B0502040204020203" pitchFamily="34" charset="0"/>
            </a:endParaRPr>
          </a:p>
        </p:txBody>
      </p:sp>
      <p:sp>
        <p:nvSpPr>
          <p:cNvPr id="29" name="矩形 28">
            <a:extLst>
              <a:ext uri="{FF2B5EF4-FFF2-40B4-BE49-F238E27FC236}">
                <a16:creationId xmlns:a16="http://schemas.microsoft.com/office/drawing/2014/main" id="{0F9FAFDC-2A31-4029-AC23-67024951E943}"/>
              </a:ext>
            </a:extLst>
          </p:cNvPr>
          <p:cNvSpPr/>
          <p:nvPr userDrawn="1"/>
        </p:nvSpPr>
        <p:spPr>
          <a:xfrm>
            <a:off x="8785" y="6686515"/>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0" name="矩形 29">
            <a:extLst>
              <a:ext uri="{FF2B5EF4-FFF2-40B4-BE49-F238E27FC236}">
                <a16:creationId xmlns:a16="http://schemas.microsoft.com/office/drawing/2014/main" id="{45ED5BC2-B1D3-420C-B9F8-BC3B9E94B378}"/>
              </a:ext>
            </a:extLst>
          </p:cNvPr>
          <p:cNvSpPr/>
          <p:nvPr userDrawn="1"/>
        </p:nvSpPr>
        <p:spPr>
          <a:xfrm>
            <a:off x="-3915" y="6686515"/>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灯片编号占位符 3">
            <a:extLst>
              <a:ext uri="{FF2B5EF4-FFF2-40B4-BE49-F238E27FC236}">
                <a16:creationId xmlns:a16="http://schemas.microsoft.com/office/drawing/2014/main" id="{3EED7B3B-A5E9-4B66-A0A4-0A0C17DF8EB5}"/>
              </a:ext>
            </a:extLst>
          </p:cNvPr>
          <p:cNvSpPr txBox="1"/>
          <p:nvPr userDrawn="1"/>
        </p:nvSpPr>
        <p:spPr>
          <a:xfrm>
            <a:off x="11265696" y="6583940"/>
            <a:ext cx="292061" cy="283147"/>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1200"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pPr/>
              <a:t>‹#›</a:t>
            </a:fld>
            <a:endParaRPr lang="zh-CN" altLang="en-US"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2" name="图片 31">
            <a:extLst>
              <a:ext uri="{FF2B5EF4-FFF2-40B4-BE49-F238E27FC236}">
                <a16:creationId xmlns:a16="http://schemas.microsoft.com/office/drawing/2014/main" id="{9E176635-7B7C-4F45-84EB-A3D34A41E1BD}"/>
              </a:ext>
            </a:extLst>
          </p:cNvPr>
          <p:cNvPicPr>
            <a:picLocks noChangeAspect="1"/>
          </p:cNvPicPr>
          <p:nvPr userDrawn="1"/>
        </p:nvPicPr>
        <p:blipFill>
          <a:blip r:embed="rId4">
            <a:biLevel thresh="50000"/>
          </a:blip>
          <a:stretch>
            <a:fillRect/>
          </a:stretch>
        </p:blipFill>
        <p:spPr>
          <a:xfrm>
            <a:off x="614798" y="6659708"/>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2023/5/11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2023/5/11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2023/5/11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5.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4.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2023/5/11</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images.google.com/imgres?imgurl=http://www.hondaconnectors.co.uk/pressrelease/infiniband/infiniband.jpg&amp;imgrefurl=http://www.hondaconnectors.co.uk/&amp;h=742&amp;w=1040&amp;sz=61&amp;tbnid=ApPjuOJZMEYJ:&amp;tbnh=107&amp;tbnw=149&amp;start=5&amp;prev=/images?q=InfiniBand&amp;hl=zh-CN&amp;lr=&amp;newwindow=1&amp;sa=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2"/>
          <p:cNvSpPr>
            <a:spLocks noGrp="1" noChangeArrowheads="1"/>
          </p:cNvSpPr>
          <p:nvPr>
            <p:ph type="title"/>
          </p:nvPr>
        </p:nvSpPr>
        <p:spPr/>
        <p:txBody>
          <a:bodyPr/>
          <a:lstStyle/>
          <a:p>
            <a:pPr eaLnBrk="1" hangingPunct="1"/>
            <a:r>
              <a:rPr lang="zh-CN" altLang="en-US" dirty="0"/>
              <a:t>总线性能指标</a:t>
            </a:r>
          </a:p>
        </p:txBody>
      </p:sp>
      <p:sp>
        <p:nvSpPr>
          <p:cNvPr id="11268" name="矩形 3"/>
          <p:cNvSpPr>
            <a:spLocks noGrp="1" noChangeArrowheads="1"/>
          </p:cNvSpPr>
          <p:nvPr>
            <p:ph type="body" idx="1"/>
          </p:nvPr>
        </p:nvSpPr>
        <p:spPr/>
        <p:txBody>
          <a:bodyPr>
            <a:normAutofit/>
          </a:bodyPr>
          <a:lstStyle/>
          <a:p>
            <a:pPr>
              <a:lnSpc>
                <a:spcPct val="160000"/>
              </a:lnSpc>
            </a:pPr>
            <a:r>
              <a:rPr lang="zh-CN" altLang="zh-CN" dirty="0"/>
              <a:t>总线宽度</a:t>
            </a:r>
            <a:r>
              <a:rPr lang="zh-CN" altLang="en-US" dirty="0"/>
              <a:t>、总线时钟频率，总线传输周期</a:t>
            </a:r>
            <a:endParaRPr lang="en-US" altLang="zh-CN" dirty="0"/>
          </a:p>
          <a:p>
            <a:pPr lvl="1"/>
            <a:r>
              <a:rPr lang="en-US" altLang="zh-CN" dirty="0"/>
              <a:t>1</a:t>
            </a:r>
            <a:r>
              <a:rPr lang="zh-CN" altLang="en-US" dirty="0"/>
              <a:t>个总线输周期包括多个总线时钟周期（申请，寻址，传输，结束）</a:t>
            </a:r>
            <a:endParaRPr lang="en-US" altLang="zh-CN" dirty="0"/>
          </a:p>
          <a:p>
            <a:r>
              <a:rPr lang="zh-CN" altLang="en-US" dirty="0"/>
              <a:t>单时钟传输次数（</a:t>
            </a:r>
            <a:r>
              <a:rPr lang="en-US" altLang="zh-CN" dirty="0"/>
              <a:t>DDR=2</a:t>
            </a:r>
            <a:r>
              <a:rPr lang="zh-CN" altLang="en-US" dirty="0"/>
              <a:t>、</a:t>
            </a:r>
            <a:r>
              <a:rPr lang="en-US" altLang="zh-CN" dirty="0"/>
              <a:t>QDR=4</a:t>
            </a:r>
            <a:r>
              <a:rPr lang="zh-CN" altLang="en-US" dirty="0"/>
              <a:t>）</a:t>
            </a:r>
            <a:endParaRPr lang="en-US" altLang="zh-CN" dirty="0"/>
          </a:p>
          <a:p>
            <a:pPr eaLnBrk="1" hangingPunct="1">
              <a:lnSpc>
                <a:spcPct val="160000"/>
              </a:lnSpc>
            </a:pPr>
            <a:r>
              <a:rPr lang="zh-CN" altLang="en-US" b="1" dirty="0">
                <a:solidFill>
                  <a:srgbClr val="0000FF"/>
                </a:solidFill>
                <a:latin typeface="华文新魏" panose="02010800040101010101" pitchFamily="2" charset="-122"/>
              </a:rPr>
              <a:t>总线带宽</a:t>
            </a:r>
            <a:r>
              <a:rPr lang="zh-CN" altLang="en-US" dirty="0">
                <a:solidFill>
                  <a:srgbClr val="0000FF"/>
                </a:solidFill>
                <a:latin typeface="华文新魏" panose="02010800040101010101" pitchFamily="2" charset="-122"/>
              </a:rPr>
              <a:t>：</a:t>
            </a:r>
            <a:r>
              <a:rPr lang="zh-CN" altLang="en-US" dirty="0">
                <a:latin typeface="华文新魏" panose="02010800040101010101" pitchFamily="2" charset="-122"/>
              </a:rPr>
              <a:t>总线的最高传输速率</a:t>
            </a:r>
          </a:p>
          <a:p>
            <a:pPr lvl="1" eaLnBrk="1" hangingPunct="1">
              <a:lnSpc>
                <a:spcPct val="160000"/>
              </a:lnSpc>
            </a:pPr>
            <a:r>
              <a:rPr lang="zh-CN" altLang="en-US" sz="2200" dirty="0">
                <a:latin typeface="+mn-ea"/>
                <a:ea typeface="+mn-ea"/>
              </a:rPr>
              <a:t>不考虑申请、寻址等开销，  </a:t>
            </a:r>
            <a:r>
              <a:rPr lang="zh-CN" altLang="en-US" sz="2200" b="1" dirty="0">
                <a:latin typeface="+mn-ea"/>
                <a:ea typeface="+mn-ea"/>
              </a:rPr>
              <a:t>单位：</a:t>
            </a:r>
            <a:r>
              <a:rPr lang="en-US" altLang="zh-CN" sz="2200" b="1" dirty="0">
                <a:latin typeface="+mn-ea"/>
                <a:ea typeface="+mn-ea"/>
              </a:rPr>
              <a:t>Byte/s</a:t>
            </a:r>
          </a:p>
          <a:p>
            <a:r>
              <a:rPr lang="zh-CN" altLang="en-US" b="1" dirty="0">
                <a:solidFill>
                  <a:srgbClr val="0000FF"/>
                </a:solidFill>
                <a:latin typeface="华文新魏" panose="02010800040101010101" pitchFamily="2" charset="-122"/>
              </a:rPr>
              <a:t>同步总线带宽 </a:t>
            </a:r>
            <a:r>
              <a:rPr lang="en-US" altLang="zh-CN" b="1" dirty="0"/>
              <a:t>= </a:t>
            </a:r>
            <a:r>
              <a:rPr lang="zh-CN" altLang="en-US" b="1" dirty="0"/>
              <a:t>总线宽度 </a:t>
            </a:r>
            <a:r>
              <a:rPr lang="en-US" altLang="zh-CN" b="1" dirty="0"/>
              <a:t>× </a:t>
            </a:r>
            <a:r>
              <a:rPr lang="zh-CN" altLang="en-US" b="1" dirty="0"/>
              <a:t>总线时钟频率 </a:t>
            </a:r>
            <a:r>
              <a:rPr lang="en-US" altLang="zh-CN" b="1" dirty="0"/>
              <a:t>× </a:t>
            </a:r>
            <a:r>
              <a:rPr lang="zh-CN" altLang="en-US" b="1" dirty="0"/>
              <a:t>单时钟传输次数</a:t>
            </a:r>
            <a:endParaRPr lang="en-US" altLang="zh-CN" b="1"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类型、是否允许</a:t>
            </a:r>
            <a:r>
              <a:rPr lang="zh-CN" altLang="zh-CN" dirty="0"/>
              <a:t>突发</a:t>
            </a:r>
            <a:r>
              <a:rPr lang="zh-CN" altLang="en-US" dirty="0"/>
              <a:t>模式</a:t>
            </a:r>
            <a:endParaRPr lang="en-US" altLang="zh-CN" dirty="0"/>
          </a:p>
          <a:p>
            <a:pPr lvl="1"/>
            <a:r>
              <a:rPr lang="zh-CN" altLang="en-US" dirty="0"/>
              <a:t>总线连接方式、总线定时方式、并串模式</a:t>
            </a:r>
            <a:endParaRPr lang="zh-CN" altLang="zh-CN" dirty="0"/>
          </a:p>
          <a:p>
            <a:pPr eaLnBrk="1" hangingPunct="1">
              <a:buNone/>
            </a:pPr>
            <a:endParaRPr lang="en-US" altLang="zh-CN" dirty="0">
              <a:latin typeface="华文新魏" panose="02010800040101010101" pitchFamily="2" charset="-122"/>
            </a:endParaRPr>
          </a:p>
        </p:txBody>
      </p:sp>
    </p:spTree>
    <p:extLst>
      <p:ext uri="{BB962C8B-B14F-4D97-AF65-F5344CB8AC3E}">
        <p14:creationId xmlns:p14="http://schemas.microsoft.com/office/powerpoint/2010/main" val="282986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Grp="1" noChangeArrowheads="1"/>
          </p:cNvSpPr>
          <p:nvPr>
            <p:ph type="title"/>
          </p:nvPr>
        </p:nvSpPr>
        <p:spPr/>
        <p:txBody>
          <a:bodyPr/>
          <a:lstStyle/>
          <a:p>
            <a:pPr eaLnBrk="1" hangingPunct="1"/>
            <a:r>
              <a:rPr lang="zh-CN" altLang="en-US" dirty="0"/>
              <a:t>常见总线带宽</a:t>
            </a:r>
          </a:p>
        </p:txBody>
      </p:sp>
      <p:pic>
        <p:nvPicPr>
          <p:cNvPr id="6" name="图片 5">
            <a:extLst>
              <a:ext uri="{FF2B5EF4-FFF2-40B4-BE49-F238E27FC236}">
                <a16:creationId xmlns:a16="http://schemas.microsoft.com/office/drawing/2014/main" id="{045876F9-837F-402D-9A95-69EA707CCFE5}"/>
              </a:ext>
            </a:extLst>
          </p:cNvPr>
          <p:cNvPicPr>
            <a:picLocks noChangeAspect="1"/>
          </p:cNvPicPr>
          <p:nvPr/>
        </p:nvPicPr>
        <p:blipFill>
          <a:blip r:embed="rId3"/>
          <a:stretch>
            <a:fillRect/>
          </a:stretch>
        </p:blipFill>
        <p:spPr>
          <a:xfrm>
            <a:off x="594502" y="991455"/>
            <a:ext cx="10842773" cy="5866545"/>
          </a:xfrm>
          <a:prstGeom prst="rect">
            <a:avLst/>
          </a:prstGeom>
        </p:spPr>
      </p:pic>
    </p:spTree>
    <p:extLst>
      <p:ext uri="{BB962C8B-B14F-4D97-AF65-F5344CB8AC3E}">
        <p14:creationId xmlns:p14="http://schemas.microsoft.com/office/powerpoint/2010/main" val="17103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033618" cy="5637024"/>
          </a:xfrm>
        </p:spPr>
        <p:txBody>
          <a:bodyPr>
            <a:normAutofit/>
          </a:bodyPr>
          <a:lstStyle/>
          <a:p>
            <a:r>
              <a:rPr lang="zh-CN" altLang="zh-CN" b="1" dirty="0"/>
              <a:t>例</a:t>
            </a:r>
            <a:r>
              <a:rPr lang="en-US" altLang="zh-CN" b="1" dirty="0"/>
              <a:t>8.1</a:t>
            </a:r>
            <a:r>
              <a:rPr lang="en-US" altLang="zh-CN" dirty="0"/>
              <a:t> </a:t>
            </a:r>
            <a:r>
              <a:rPr lang="zh-CN" altLang="zh-CN" dirty="0"/>
              <a:t>某</a:t>
            </a:r>
            <a:r>
              <a:rPr lang="en-US" altLang="zh-CN" dirty="0"/>
              <a:t>32</a:t>
            </a:r>
            <a:r>
              <a:rPr lang="zh-CN" altLang="zh-CN" dirty="0"/>
              <a:t>位同步总线时钟频率为</a:t>
            </a:r>
            <a:r>
              <a:rPr lang="en-US" altLang="zh-CN" dirty="0"/>
              <a:t>400MHz</a:t>
            </a:r>
            <a:r>
              <a:rPr lang="zh-CN" altLang="zh-CN" dirty="0"/>
              <a:t>，每个总线时钟周期可以传输一个机器字，求总线的带宽是多少，为优化总线性能，将总线宽度增加到</a:t>
            </a:r>
            <a:r>
              <a:rPr lang="en-US" altLang="zh-CN" dirty="0"/>
              <a:t>64</a:t>
            </a:r>
            <a:r>
              <a:rPr lang="zh-CN" altLang="zh-CN" dirty="0"/>
              <a:t>位，并采用了</a:t>
            </a:r>
            <a:r>
              <a:rPr lang="en-US" altLang="zh-CN" dirty="0"/>
              <a:t>QDR</a:t>
            </a:r>
            <a:r>
              <a:rPr lang="zh-CN" altLang="zh-CN" dirty="0"/>
              <a:t>技术，一个总线时钟周期可以传输</a:t>
            </a:r>
            <a:r>
              <a:rPr lang="en-US" altLang="zh-CN" dirty="0"/>
              <a:t>4</a:t>
            </a:r>
            <a:r>
              <a:rPr lang="zh-CN" altLang="zh-CN" dirty="0"/>
              <a:t>次，则总线的带宽是多少，提升了多少倍？</a:t>
            </a:r>
          </a:p>
          <a:p>
            <a:pPr marL="0" indent="360363">
              <a:buNone/>
            </a:pPr>
            <a:r>
              <a:rPr lang="zh-CN" altLang="zh-CN" b="1" dirty="0">
                <a:solidFill>
                  <a:srgbClr val="C00000"/>
                </a:solidFill>
              </a:rPr>
              <a:t>解：</a:t>
            </a:r>
            <a:r>
              <a:rPr lang="zh-CN" altLang="zh-CN" dirty="0">
                <a:solidFill>
                  <a:srgbClr val="C00000"/>
                </a:solidFill>
              </a:rPr>
              <a:t>由同步总线带宽计算公式，可得</a:t>
            </a:r>
          </a:p>
          <a:p>
            <a:pPr marL="0" indent="360363">
              <a:buNone/>
            </a:pPr>
            <a:r>
              <a:rPr lang="en-US" altLang="zh-CN" dirty="0">
                <a:solidFill>
                  <a:srgbClr val="C00000"/>
                </a:solidFill>
              </a:rPr>
              <a:t>      </a:t>
            </a:r>
            <a:r>
              <a:rPr lang="zh-CN" altLang="en-US" b="1" dirty="0">
                <a:solidFill>
                  <a:srgbClr val="C00000"/>
                </a:solidFill>
              </a:rPr>
              <a:t>总线带宽</a:t>
            </a:r>
            <a:r>
              <a:rPr lang="en-US" altLang="zh-CN" dirty="0">
                <a:solidFill>
                  <a:srgbClr val="C00000"/>
                </a:solidFill>
              </a:rPr>
              <a:t>= 4B</a:t>
            </a:r>
            <a:r>
              <a:rPr lang="zh-CN" altLang="zh-CN" dirty="0">
                <a:solidFill>
                  <a:srgbClr val="C00000"/>
                </a:solidFill>
              </a:rPr>
              <a:t>×</a:t>
            </a:r>
            <a:r>
              <a:rPr lang="en-US" altLang="zh-CN" dirty="0">
                <a:solidFill>
                  <a:srgbClr val="C00000"/>
                </a:solidFill>
              </a:rPr>
              <a:t>400MHz</a:t>
            </a:r>
            <a:r>
              <a:rPr lang="zh-CN" altLang="zh-CN" dirty="0">
                <a:solidFill>
                  <a:srgbClr val="C00000"/>
                </a:solidFill>
              </a:rPr>
              <a:t>×</a:t>
            </a:r>
            <a:r>
              <a:rPr lang="en-US" altLang="zh-CN" dirty="0">
                <a:solidFill>
                  <a:srgbClr val="C00000"/>
                </a:solidFill>
              </a:rPr>
              <a:t>1 = 1.6 GB/s</a:t>
            </a:r>
            <a:r>
              <a:rPr lang="zh-CN" altLang="zh-CN" dirty="0">
                <a:solidFill>
                  <a:srgbClr val="C00000"/>
                </a:solidFill>
              </a:rPr>
              <a:t>。</a:t>
            </a:r>
          </a:p>
          <a:p>
            <a:pPr marL="0" indent="360363">
              <a:buNone/>
            </a:pPr>
            <a:r>
              <a:rPr lang="zh-CN" altLang="zh-CN" b="1" dirty="0">
                <a:solidFill>
                  <a:srgbClr val="C00000"/>
                </a:solidFill>
              </a:rPr>
              <a:t>改进后的总线带宽</a:t>
            </a:r>
            <a:r>
              <a:rPr lang="en-US" altLang="zh-CN" dirty="0">
                <a:solidFill>
                  <a:srgbClr val="C00000"/>
                </a:solidFill>
              </a:rPr>
              <a:t>= 8B</a:t>
            </a:r>
            <a:r>
              <a:rPr lang="zh-CN" altLang="zh-CN" dirty="0">
                <a:solidFill>
                  <a:srgbClr val="C00000"/>
                </a:solidFill>
              </a:rPr>
              <a:t>×</a:t>
            </a:r>
            <a:r>
              <a:rPr lang="en-US" altLang="zh-CN" dirty="0">
                <a:solidFill>
                  <a:srgbClr val="C00000"/>
                </a:solidFill>
              </a:rPr>
              <a:t>400MHz</a:t>
            </a:r>
            <a:r>
              <a:rPr lang="zh-CN" altLang="zh-CN" dirty="0">
                <a:solidFill>
                  <a:srgbClr val="C00000"/>
                </a:solidFill>
              </a:rPr>
              <a:t>×</a:t>
            </a:r>
            <a:r>
              <a:rPr lang="en-US" altLang="zh-CN" dirty="0">
                <a:solidFill>
                  <a:srgbClr val="C00000"/>
                </a:solidFill>
              </a:rPr>
              <a:t>4 = 12.8 GB/s</a:t>
            </a:r>
            <a:r>
              <a:rPr lang="zh-CN" altLang="zh-CN" dirty="0">
                <a:solidFill>
                  <a:srgbClr val="C00000"/>
                </a:solidFill>
              </a:rPr>
              <a:t>，提升了</a:t>
            </a:r>
            <a:r>
              <a:rPr lang="en-US" altLang="zh-CN" dirty="0">
                <a:solidFill>
                  <a:srgbClr val="C00000"/>
                </a:solidFill>
              </a:rPr>
              <a:t>8</a:t>
            </a:r>
            <a:r>
              <a:rPr lang="zh-CN" altLang="zh-CN" dirty="0">
                <a:solidFill>
                  <a:srgbClr val="C00000"/>
                </a:solidFill>
              </a:rPr>
              <a:t>倍。</a:t>
            </a:r>
          </a:p>
          <a:p>
            <a:pPr marL="0" indent="0">
              <a:buNone/>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8823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t>8.1 </a:t>
            </a:r>
            <a:r>
              <a:rPr lang="zh-CN" altLang="en-US" b="1" dirty="0"/>
              <a:t>总线概述</a:t>
            </a:r>
          </a:p>
          <a:p>
            <a:r>
              <a:rPr lang="en-US" altLang="zh-CN" b="1" dirty="0">
                <a:solidFill>
                  <a:srgbClr val="C00000"/>
                </a:solidFill>
                <a:effectLst>
                  <a:outerShdw blurRad="38100" dist="38100" dir="2700000" algn="tl">
                    <a:srgbClr val="000000">
                      <a:alpha val="43137"/>
                    </a:srgbClr>
                  </a:outerShdw>
                </a:effectLst>
              </a:rPr>
              <a:t>8.2 </a:t>
            </a:r>
            <a:r>
              <a:rPr lang="zh-CN" altLang="en-US" b="1" dirty="0">
                <a:solidFill>
                  <a:srgbClr val="C00000"/>
                </a:solidFill>
                <a:effectLst>
                  <a:outerShdw blurRad="38100" dist="38100" dir="2700000" algn="tl">
                    <a:srgbClr val="000000">
                      <a:alpha val="43137"/>
                    </a:srgbClr>
                  </a:outerShdw>
                </a:effectLst>
              </a:rPr>
              <a:t>总线传输机制</a:t>
            </a:r>
            <a:endParaRPr lang="en-US" altLang="zh-CN" b="1" dirty="0">
              <a:solidFill>
                <a:srgbClr val="C00000"/>
              </a:solidFill>
              <a:effectLst>
                <a:outerShdw blurRad="38100" dist="38100" dir="2700000" algn="tl">
                  <a:srgbClr val="000000">
                    <a:alpha val="43137"/>
                  </a:srgbClr>
                </a:outerShdw>
              </a:effectLst>
            </a:endParaRPr>
          </a:p>
          <a:p>
            <a:r>
              <a:rPr lang="en-US" altLang="zh-CN" b="1" dirty="0"/>
              <a:t>8.3 </a:t>
            </a:r>
            <a:r>
              <a:rPr lang="zh-CN" altLang="en-US" b="1" dirty="0"/>
              <a:t>总线结构</a:t>
            </a:r>
          </a:p>
          <a:p>
            <a:r>
              <a:rPr lang="en-US" altLang="zh-CN" b="1" dirty="0"/>
              <a:t>8.4 </a:t>
            </a:r>
            <a:r>
              <a:rPr lang="zh-CN" altLang="en-US" b="1"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71281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en-US" altLang="zh-CN" dirty="0"/>
              <a:t>8.2 </a:t>
            </a:r>
            <a:r>
              <a:rPr lang="zh-CN" altLang="en-US" dirty="0"/>
              <a:t>总线传输机制</a:t>
            </a:r>
          </a:p>
        </p:txBody>
      </p:sp>
      <p:sp>
        <p:nvSpPr>
          <p:cNvPr id="6148" name="矩形 3"/>
          <p:cNvSpPr>
            <a:spLocks noGrp="1" noChangeArrowheads="1"/>
          </p:cNvSpPr>
          <p:nvPr>
            <p:ph type="body" idx="1"/>
          </p:nvPr>
        </p:nvSpPr>
        <p:spPr/>
        <p:txBody>
          <a:bodyPr/>
          <a:lstStyle/>
          <a:p>
            <a:r>
              <a:rPr lang="en-US" altLang="zh-CN" b="1" dirty="0"/>
              <a:t>8.2.1 </a:t>
            </a:r>
            <a:r>
              <a:rPr lang="zh-CN" altLang="en-US" b="1" dirty="0"/>
              <a:t>总线传输过程</a:t>
            </a:r>
            <a:endParaRPr lang="en-US" altLang="zh-CN" b="1" dirty="0"/>
          </a:p>
          <a:p>
            <a:r>
              <a:rPr lang="en-US" altLang="zh-CN" b="1" dirty="0"/>
              <a:t>8.2.2 </a:t>
            </a:r>
            <a:r>
              <a:rPr lang="zh-CN" altLang="en-US" b="1" dirty="0"/>
              <a:t>总线的信息传送</a:t>
            </a:r>
            <a:endParaRPr lang="en-US" altLang="zh-CN" b="1" dirty="0"/>
          </a:p>
          <a:p>
            <a:r>
              <a:rPr lang="en-US" altLang="zh-CN" b="1" dirty="0"/>
              <a:t>8.2.3 </a:t>
            </a:r>
            <a:r>
              <a:rPr lang="zh-CN" altLang="en-US" b="1" dirty="0"/>
              <a:t>总线仲裁</a:t>
            </a:r>
            <a:endParaRPr lang="en-US" altLang="zh-CN" b="1" dirty="0"/>
          </a:p>
          <a:p>
            <a:r>
              <a:rPr lang="en-US" altLang="zh-CN" b="1" dirty="0"/>
              <a:t>8.2.4 </a:t>
            </a:r>
            <a:r>
              <a:rPr lang="zh-CN" altLang="en-US" b="1" dirty="0"/>
              <a:t>总线定时</a:t>
            </a:r>
            <a:endParaRPr lang="en-US" altLang="zh-CN" b="1" dirty="0"/>
          </a:p>
        </p:txBody>
      </p:sp>
    </p:spTree>
    <p:extLst>
      <p:ext uri="{BB962C8B-B14F-4D97-AF65-F5344CB8AC3E}">
        <p14:creationId xmlns:p14="http://schemas.microsoft.com/office/powerpoint/2010/main" val="6455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8.2.1 </a:t>
            </a:r>
            <a:r>
              <a:rPr lang="zh-CN" altLang="en-US" dirty="0"/>
              <a:t>总线传输过程</a:t>
            </a:r>
          </a:p>
        </p:txBody>
      </p:sp>
      <p:sp>
        <p:nvSpPr>
          <p:cNvPr id="3" name="内容占位符 2"/>
          <p:cNvSpPr>
            <a:spLocks noGrp="1"/>
          </p:cNvSpPr>
          <p:nvPr>
            <p:ph idx="1"/>
          </p:nvPr>
        </p:nvSpPr>
        <p:spPr>
          <a:xfrm>
            <a:off x="487822" y="942764"/>
            <a:ext cx="11346826" cy="5637024"/>
          </a:xfrm>
        </p:spPr>
        <p:txBody>
          <a:bodyPr/>
          <a:lstStyle/>
          <a:p>
            <a:r>
              <a:rPr lang="zh-CN" altLang="zh-CN" b="1" dirty="0"/>
              <a:t>总线</a:t>
            </a:r>
            <a:r>
              <a:rPr lang="zh-CN" altLang="en-US" b="1" dirty="0"/>
              <a:t>申请</a:t>
            </a:r>
            <a:r>
              <a:rPr lang="en-US" altLang="zh-CN" dirty="0"/>
              <a:t>: </a:t>
            </a:r>
            <a:r>
              <a:rPr lang="zh-CN" altLang="en-US" dirty="0"/>
              <a:t>（总线仲裁）</a:t>
            </a:r>
            <a:endParaRPr lang="en-US" altLang="zh-CN" dirty="0"/>
          </a:p>
          <a:p>
            <a:pPr lvl="1"/>
            <a:r>
              <a:rPr lang="zh-CN" altLang="zh-CN" sz="2200" dirty="0"/>
              <a:t>需要使用总线的主部件提出请求，总线控制器确定将下一个总线使用权分配给</a:t>
            </a:r>
            <a:r>
              <a:rPr lang="zh-CN" altLang="en-US" sz="2200" dirty="0"/>
              <a:t>谁</a:t>
            </a:r>
            <a:endParaRPr lang="en-US" altLang="zh-CN" sz="2200" dirty="0"/>
          </a:p>
          <a:p>
            <a:pPr lvl="1"/>
            <a:r>
              <a:rPr lang="zh-CN" altLang="en-US" sz="2200" dirty="0"/>
              <a:t>为什么要申请？</a:t>
            </a:r>
            <a:endParaRPr lang="zh-CN" altLang="zh-CN" sz="2200" dirty="0"/>
          </a:p>
          <a:p>
            <a:r>
              <a:rPr lang="zh-CN" altLang="en-US" b="1" dirty="0"/>
              <a:t>地址阶段</a:t>
            </a:r>
            <a:r>
              <a:rPr lang="en-US" altLang="zh-CN" dirty="0"/>
              <a:t>: </a:t>
            </a:r>
            <a:r>
              <a:rPr lang="zh-CN" altLang="en-US" dirty="0"/>
              <a:t>（总线寻址）</a:t>
            </a:r>
            <a:endParaRPr lang="en-US" altLang="zh-CN" dirty="0"/>
          </a:p>
          <a:p>
            <a:pPr lvl="1"/>
            <a:r>
              <a:rPr lang="zh-CN" altLang="en-US" sz="2200" b="1" dirty="0"/>
              <a:t>主设备</a:t>
            </a:r>
            <a:r>
              <a:rPr lang="zh-CN" altLang="zh-CN" sz="2200" dirty="0"/>
              <a:t>通过总线发出从部件的存储器地址或</a:t>
            </a:r>
            <a:r>
              <a:rPr lang="en-US" altLang="zh-CN" sz="2200" dirty="0"/>
              <a:t>I/O</a:t>
            </a:r>
            <a:r>
              <a:rPr lang="zh-CN" altLang="zh-CN" sz="2200" dirty="0"/>
              <a:t>端口地址及</a:t>
            </a:r>
            <a:r>
              <a:rPr lang="zh-CN" altLang="en-US" sz="2200" dirty="0"/>
              <a:t>相关</a:t>
            </a:r>
            <a:r>
              <a:rPr lang="zh-CN" altLang="zh-CN" sz="2200" dirty="0"/>
              <a:t>命令，启动</a:t>
            </a:r>
            <a:r>
              <a:rPr lang="zh-CN" altLang="en-US" sz="2200" b="1" dirty="0"/>
              <a:t>从设备</a:t>
            </a:r>
            <a:endParaRPr lang="zh-CN" altLang="zh-CN" sz="2200" b="1" dirty="0"/>
          </a:p>
          <a:p>
            <a:r>
              <a:rPr lang="zh-CN" altLang="en-US" b="1" dirty="0"/>
              <a:t>数据阶段</a:t>
            </a:r>
            <a:r>
              <a:rPr lang="en-US" altLang="zh-CN" dirty="0">
                <a:sym typeface="Wingdings" panose="05000000000000000000" pitchFamily="2" charset="2"/>
              </a:rPr>
              <a:t>:  (</a:t>
            </a:r>
            <a:r>
              <a:rPr lang="zh-CN" altLang="en-US" dirty="0">
                <a:sym typeface="Wingdings" panose="05000000000000000000" pitchFamily="2" charset="2"/>
              </a:rPr>
              <a:t>数据传输）</a:t>
            </a:r>
            <a:endParaRPr lang="zh-CN" altLang="zh-CN" dirty="0"/>
          </a:p>
          <a:p>
            <a:r>
              <a:rPr lang="zh-CN" altLang="zh-CN" b="1" dirty="0"/>
              <a:t>结束阶段</a:t>
            </a:r>
            <a:r>
              <a:rPr lang="en-US" altLang="zh-CN" dirty="0"/>
              <a:t>:</a:t>
            </a:r>
          </a:p>
          <a:p>
            <a:pPr lvl="1"/>
            <a:r>
              <a:rPr lang="zh-CN" altLang="zh-CN" sz="2200" dirty="0"/>
              <a:t>主部件撤消总线请求等有关信息，让出总线，以便总线控制器重新分配总线使用权</a:t>
            </a:r>
          </a:p>
          <a:p>
            <a:endParaRPr lang="zh-CN" altLang="en-US" sz="1000" dirty="0"/>
          </a:p>
        </p:txBody>
      </p:sp>
    </p:spTree>
    <p:extLst>
      <p:ext uri="{BB962C8B-B14F-4D97-AF65-F5344CB8AC3E}">
        <p14:creationId xmlns:p14="http://schemas.microsoft.com/office/powerpoint/2010/main" val="140708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A06A7-5569-413F-899E-42DD0F1D8BC8}"/>
              </a:ext>
            </a:extLst>
          </p:cNvPr>
          <p:cNvSpPr>
            <a:spLocks noGrp="1"/>
          </p:cNvSpPr>
          <p:nvPr>
            <p:ph type="title"/>
          </p:nvPr>
        </p:nvSpPr>
        <p:spPr/>
        <p:txBody>
          <a:bodyPr/>
          <a:lstStyle/>
          <a:p>
            <a:r>
              <a:rPr lang="zh-CN" altLang="en-US" dirty="0"/>
              <a:t>总线事务</a:t>
            </a:r>
            <a:r>
              <a:rPr lang="zh-CN" altLang="en-US" dirty="0">
                <a:sym typeface="Arial" panose="020B0604020202020204" pitchFamily="34" charset="0"/>
              </a:rPr>
              <a:t>（Bus </a:t>
            </a:r>
            <a:r>
              <a:rPr lang="en-US" altLang="zh-CN" dirty="0">
                <a:sym typeface="Arial" panose="020B0604020202020204" pitchFamily="34" charset="0"/>
              </a:rPr>
              <a:t>T</a:t>
            </a:r>
            <a:r>
              <a:rPr lang="zh-CN" altLang="en-US" dirty="0">
                <a:sym typeface="Arial" panose="020B0604020202020204" pitchFamily="34" charset="0"/>
              </a:rPr>
              <a:t>ransaction）</a:t>
            </a:r>
            <a:endParaRPr lang="zh-CN" altLang="en-US" dirty="0"/>
          </a:p>
        </p:txBody>
      </p:sp>
      <p:sp>
        <p:nvSpPr>
          <p:cNvPr id="3" name="内容占位符 2">
            <a:extLst>
              <a:ext uri="{FF2B5EF4-FFF2-40B4-BE49-F238E27FC236}">
                <a16:creationId xmlns:a16="http://schemas.microsoft.com/office/drawing/2014/main" id="{DBD6C7E9-CB5B-4308-832D-A44068073383}"/>
              </a:ext>
            </a:extLst>
          </p:cNvPr>
          <p:cNvSpPr>
            <a:spLocks noGrp="1"/>
          </p:cNvSpPr>
          <p:nvPr>
            <p:ph idx="1"/>
          </p:nvPr>
        </p:nvSpPr>
        <p:spPr/>
        <p:txBody>
          <a:bodyPr>
            <a:normAutofit/>
          </a:bodyPr>
          <a:lstStyle/>
          <a:p>
            <a:r>
              <a:rPr lang="zh-CN" altLang="en-US" b="1" dirty="0"/>
              <a:t>总线事务</a:t>
            </a:r>
            <a:r>
              <a:rPr lang="zh-CN" altLang="en-US" dirty="0"/>
              <a:t>：总线上主从设备之间的一次信息交换过程</a:t>
            </a:r>
          </a:p>
          <a:p>
            <a:pPr lvl="1"/>
            <a:r>
              <a:rPr lang="zh-CN" altLang="en-US" dirty="0"/>
              <a:t>一个总线周期中发生的一系列活动</a:t>
            </a:r>
            <a:r>
              <a:rPr lang="en-US" altLang="zh-CN" dirty="0"/>
              <a:t>:  </a:t>
            </a:r>
            <a:r>
              <a:rPr lang="zh-CN" altLang="en-US" b="1" dirty="0"/>
              <a:t>请求阶段、寻址阶段、传输阶段、结束阶段</a:t>
            </a:r>
          </a:p>
          <a:p>
            <a:pPr lvl="1"/>
            <a:r>
              <a:rPr lang="zh-CN" altLang="en-US" dirty="0"/>
              <a:t>典型事务：存储器读，存储器写，</a:t>
            </a:r>
            <a:r>
              <a:rPr lang="en-US" altLang="zh-CN" dirty="0"/>
              <a:t>I/O</a:t>
            </a:r>
            <a:r>
              <a:rPr lang="zh-CN" altLang="en-US" dirty="0"/>
              <a:t>读，</a:t>
            </a:r>
            <a:r>
              <a:rPr lang="en-US" altLang="zh-CN" dirty="0"/>
              <a:t>I/O</a:t>
            </a:r>
            <a:r>
              <a:rPr lang="zh-CN" altLang="en-US" dirty="0"/>
              <a:t>写，中断响应，</a:t>
            </a:r>
            <a:r>
              <a:rPr lang="en-US" altLang="zh-CN" dirty="0"/>
              <a:t>DMA</a:t>
            </a:r>
            <a:r>
              <a:rPr lang="zh-CN" altLang="en-US" dirty="0"/>
              <a:t>响应</a:t>
            </a:r>
          </a:p>
          <a:p>
            <a:r>
              <a:rPr lang="zh-CN" altLang="en-US" b="1" dirty="0"/>
              <a:t>突发</a:t>
            </a:r>
            <a:r>
              <a:rPr lang="en-US" altLang="zh-CN" b="1" dirty="0"/>
              <a:t>(</a:t>
            </a:r>
            <a:r>
              <a:rPr lang="zh-CN" altLang="en-US" b="1" dirty="0"/>
              <a:t>猝发</a:t>
            </a:r>
            <a:r>
              <a:rPr lang="en-US" altLang="zh-CN" b="1" dirty="0"/>
              <a:t>)</a:t>
            </a:r>
            <a:r>
              <a:rPr lang="zh-CN" altLang="en-US" b="1" dirty="0"/>
              <a:t>传送事务</a:t>
            </a:r>
            <a:r>
              <a:rPr lang="zh-CN" altLang="en-US" dirty="0"/>
              <a:t>（</a:t>
            </a:r>
            <a:r>
              <a:rPr lang="en-US" altLang="zh-CN" dirty="0"/>
              <a:t>Burst Mode </a:t>
            </a:r>
            <a:r>
              <a:rPr lang="zh-CN" altLang="en-US" dirty="0"/>
              <a:t>成组传送）</a:t>
            </a:r>
          </a:p>
          <a:p>
            <a:pPr lvl="1"/>
            <a:r>
              <a:rPr lang="zh-CN" altLang="en-US" dirty="0"/>
              <a:t>多个数据阶段，传输过程不释放总线</a:t>
            </a:r>
          </a:p>
          <a:p>
            <a:endParaRPr lang="zh-CN" altLang="en-US" dirty="0"/>
          </a:p>
          <a:p>
            <a:endParaRPr lang="zh-CN" altLang="en-US" dirty="0"/>
          </a:p>
        </p:txBody>
      </p:sp>
      <p:pic>
        <p:nvPicPr>
          <p:cNvPr id="4" name="图片 3">
            <a:extLst>
              <a:ext uri="{FF2B5EF4-FFF2-40B4-BE49-F238E27FC236}">
                <a16:creationId xmlns:a16="http://schemas.microsoft.com/office/drawing/2014/main" id="{5E90F9DA-C6E1-47F2-AE35-7B3918B3EE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88579" y="3949826"/>
            <a:ext cx="9543272" cy="2629962"/>
          </a:xfrm>
          <a:prstGeom prst="rect">
            <a:avLst/>
          </a:prstGeom>
        </p:spPr>
      </p:pic>
    </p:spTree>
    <p:extLst>
      <p:ext uri="{BB962C8B-B14F-4D97-AF65-F5344CB8AC3E}">
        <p14:creationId xmlns:p14="http://schemas.microsoft.com/office/powerpoint/2010/main" val="1014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EF5AE-1382-4C17-BA55-26FEDD3C8BAF}"/>
              </a:ext>
            </a:extLst>
          </p:cNvPr>
          <p:cNvSpPr>
            <a:spLocks noGrp="1"/>
          </p:cNvSpPr>
          <p:nvPr>
            <p:ph type="title"/>
          </p:nvPr>
        </p:nvSpPr>
        <p:spPr/>
        <p:txBody>
          <a:bodyPr/>
          <a:lstStyle/>
          <a:p>
            <a:r>
              <a:rPr lang="en-US" altLang="zh-CN" dirty="0"/>
              <a:t>8.2.2 </a:t>
            </a:r>
            <a:r>
              <a:rPr lang="zh-CN" altLang="en-US" dirty="0"/>
              <a:t>总线的信息传送</a:t>
            </a:r>
          </a:p>
        </p:txBody>
      </p:sp>
      <p:sp>
        <p:nvSpPr>
          <p:cNvPr id="3" name="内容占位符 2">
            <a:extLst>
              <a:ext uri="{FF2B5EF4-FFF2-40B4-BE49-F238E27FC236}">
                <a16:creationId xmlns:a16="http://schemas.microsoft.com/office/drawing/2014/main" id="{1DF06AE3-4FE2-4A66-A099-B1F2A1B40F5E}"/>
              </a:ext>
            </a:extLst>
          </p:cNvPr>
          <p:cNvSpPr>
            <a:spLocks noGrp="1"/>
          </p:cNvSpPr>
          <p:nvPr>
            <p:ph idx="1"/>
          </p:nvPr>
        </p:nvSpPr>
        <p:spPr/>
        <p:txBody>
          <a:bodyPr/>
          <a:lstStyle/>
          <a:p>
            <a:r>
              <a:rPr lang="zh-CN" altLang="en-US" b="1" dirty="0"/>
              <a:t>数据传送模式</a:t>
            </a:r>
            <a:endParaRPr lang="en-US" altLang="zh-CN" b="1" dirty="0"/>
          </a:p>
          <a:p>
            <a:pPr lvl="1"/>
            <a:r>
              <a:rPr lang="zh-CN" altLang="en-US" b="1" dirty="0"/>
              <a:t>读、写操作</a:t>
            </a:r>
            <a:endParaRPr lang="en-US" altLang="zh-CN" b="1" dirty="0"/>
          </a:p>
          <a:p>
            <a:pPr lvl="1"/>
            <a:r>
              <a:rPr lang="zh-CN" altLang="en-US" b="1" dirty="0"/>
              <a:t>块传送操作（突发传送）</a:t>
            </a:r>
            <a:endParaRPr lang="en-US" altLang="zh-CN" b="1" dirty="0"/>
          </a:p>
          <a:p>
            <a:pPr lvl="1"/>
            <a:r>
              <a:rPr lang="zh-CN" altLang="en-US" b="1" dirty="0"/>
              <a:t>写后读、读修改写操作   （校验</a:t>
            </a:r>
            <a:r>
              <a:rPr lang="en-US" altLang="zh-CN" b="1" dirty="0"/>
              <a:t>/</a:t>
            </a:r>
            <a:r>
              <a:rPr lang="zh-CN" altLang="en-US" b="1" dirty="0"/>
              <a:t>存储保护）</a:t>
            </a:r>
            <a:endParaRPr lang="en-US" altLang="zh-CN" b="1" dirty="0"/>
          </a:p>
          <a:p>
            <a:pPr lvl="1"/>
            <a:r>
              <a:rPr lang="zh-CN" altLang="en-US" b="1" dirty="0"/>
              <a:t>广播广集操作</a:t>
            </a:r>
            <a:endParaRPr lang="en-US" altLang="zh-CN" b="1" dirty="0"/>
          </a:p>
          <a:p>
            <a:r>
              <a:rPr lang="zh-CN" altLang="en-US" b="1" dirty="0"/>
              <a:t>信息的传输方式</a:t>
            </a:r>
            <a:endParaRPr lang="en-US" altLang="zh-CN" b="1" dirty="0"/>
          </a:p>
          <a:p>
            <a:pPr lvl="1"/>
            <a:r>
              <a:rPr lang="zh-CN" altLang="en-US" b="1" dirty="0"/>
              <a:t>并行、串行、并串行传送</a:t>
            </a:r>
            <a:endParaRPr lang="en-US" altLang="zh-CN" b="1" dirty="0"/>
          </a:p>
          <a:p>
            <a:pPr lvl="1"/>
            <a:r>
              <a:rPr lang="zh-CN" altLang="en-US" b="1" dirty="0"/>
              <a:t>分时传送</a:t>
            </a:r>
            <a:endParaRPr lang="en-US" altLang="zh-CN" b="1" dirty="0"/>
          </a:p>
          <a:p>
            <a:pPr lvl="1"/>
            <a:endParaRPr lang="en-US" altLang="zh-CN" b="1" dirty="0"/>
          </a:p>
          <a:p>
            <a:pPr lvl="1"/>
            <a:endParaRPr lang="en-US" altLang="zh-CN" dirty="0"/>
          </a:p>
          <a:p>
            <a:endParaRPr lang="zh-CN" altLang="en-US" dirty="0"/>
          </a:p>
        </p:txBody>
      </p:sp>
    </p:spTree>
    <p:extLst>
      <p:ext uri="{BB962C8B-B14F-4D97-AF65-F5344CB8AC3E}">
        <p14:creationId xmlns:p14="http://schemas.microsoft.com/office/powerpoint/2010/main" val="227798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pPr eaLnBrk="1" hangingPunct="1"/>
            <a:r>
              <a:rPr lang="zh-CN" altLang="en-US"/>
              <a:t>并行传送</a:t>
            </a:r>
          </a:p>
        </p:txBody>
      </p:sp>
      <p:grpSp>
        <p:nvGrpSpPr>
          <p:cNvPr id="26628" name="组合 4"/>
          <p:cNvGrpSpPr/>
          <p:nvPr/>
        </p:nvGrpSpPr>
        <p:grpSpPr bwMode="auto">
          <a:xfrm>
            <a:off x="6816007" y="2062064"/>
            <a:ext cx="1439863" cy="1727200"/>
            <a:chOff x="1610" y="1344"/>
            <a:chExt cx="726" cy="1088"/>
          </a:xfrm>
        </p:grpSpPr>
        <p:sp>
          <p:nvSpPr>
            <p:cNvPr id="26654" name="直线 5"/>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5" name="直线 6"/>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6" name="直线 7"/>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7" name="直线 8"/>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8" name="直线 9"/>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9" name="直线 10"/>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0" name="直线 11"/>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1" name="直线 12"/>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2" name="直线 13"/>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29" name="矩形 14"/>
          <p:cNvSpPr>
            <a:spLocks noChangeArrowheads="1"/>
          </p:cNvSpPr>
          <p:nvPr/>
        </p:nvSpPr>
        <p:spPr bwMode="auto">
          <a:xfrm>
            <a:off x="2999657" y="1773140"/>
            <a:ext cx="1077913"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发送</a:t>
            </a:r>
          </a:p>
          <a:p>
            <a:pPr algn="ctr">
              <a:lnSpc>
                <a:spcPct val="120000"/>
              </a:lnSpc>
              <a:spcBef>
                <a:spcPct val="20000"/>
              </a:spcBef>
              <a:buClr>
                <a:schemeClr val="tx2"/>
              </a:buClr>
            </a:pPr>
            <a:r>
              <a:rPr lang="zh-CN" altLang="en-US" sz="2000" b="1" dirty="0">
                <a:latin typeface="+mn-ea"/>
              </a:rPr>
              <a:t>部件</a:t>
            </a:r>
          </a:p>
        </p:txBody>
      </p:sp>
      <p:sp>
        <p:nvSpPr>
          <p:cNvPr id="26630" name="文本框 15"/>
          <p:cNvSpPr txBox="1">
            <a:spLocks noChangeArrowheads="1"/>
          </p:cNvSpPr>
          <p:nvPr/>
        </p:nvSpPr>
        <p:spPr bwMode="auto">
          <a:xfrm>
            <a:off x="4223148" y="3862290"/>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低位</a:t>
            </a:r>
            <a:endParaRPr lang="zh-CN" altLang="el-GR" sz="2000" baseline="-25000" dirty="0">
              <a:solidFill>
                <a:schemeClr val="tx1"/>
              </a:solidFill>
              <a:latin typeface="+mn-ea"/>
              <a:ea typeface="+mn-ea"/>
            </a:endParaRPr>
          </a:p>
        </p:txBody>
      </p:sp>
      <p:sp>
        <p:nvSpPr>
          <p:cNvPr id="26631" name="文本框 16"/>
          <p:cNvSpPr txBox="1">
            <a:spLocks noChangeArrowheads="1"/>
          </p:cNvSpPr>
          <p:nvPr/>
        </p:nvSpPr>
        <p:spPr bwMode="auto">
          <a:xfrm>
            <a:off x="4223148" y="1412777"/>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高位</a:t>
            </a:r>
            <a:endParaRPr lang="zh-CN" altLang="el-GR" sz="2000" baseline="-25000" dirty="0">
              <a:solidFill>
                <a:schemeClr val="tx1"/>
              </a:solidFill>
              <a:latin typeface="+mn-ea"/>
              <a:ea typeface="+mn-ea"/>
            </a:endParaRPr>
          </a:p>
        </p:txBody>
      </p:sp>
      <p:sp>
        <p:nvSpPr>
          <p:cNvPr id="26632" name="文本框 17"/>
          <p:cNvSpPr txBox="1">
            <a:spLocks noChangeArrowheads="1"/>
          </p:cNvSpPr>
          <p:nvPr/>
        </p:nvSpPr>
        <p:spPr bwMode="auto">
          <a:xfrm>
            <a:off x="4366495" y="17382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3" name="自选图形 18"/>
          <p:cNvSpPr>
            <a:spLocks noChangeArrowheads="1"/>
          </p:cNvSpPr>
          <p:nvPr/>
        </p:nvSpPr>
        <p:spPr bwMode="auto">
          <a:xfrm>
            <a:off x="5231681" y="1628676"/>
            <a:ext cx="2159000" cy="2592388"/>
          </a:xfrm>
          <a:prstGeom prst="rightArrow">
            <a:avLst>
              <a:gd name="adj1" fmla="val 76185"/>
              <a:gd name="adj2" fmla="val 27556"/>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nvGrpSpPr>
          <p:cNvPr id="26634" name="组合 19"/>
          <p:cNvGrpSpPr/>
          <p:nvPr/>
        </p:nvGrpSpPr>
        <p:grpSpPr bwMode="auto">
          <a:xfrm>
            <a:off x="4079157" y="2062064"/>
            <a:ext cx="1152525" cy="1727200"/>
            <a:chOff x="1610" y="1344"/>
            <a:chExt cx="726" cy="1088"/>
          </a:xfrm>
        </p:grpSpPr>
        <p:sp>
          <p:nvSpPr>
            <p:cNvPr id="26645" name="直线 20"/>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6" name="直线 21"/>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7" name="直线 22"/>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8" name="直线 23"/>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9" name="直线 24"/>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0" name="直线 25"/>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1" name="直线 26"/>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2" name="直线 27"/>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3" name="直线 28"/>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35" name="矩形 29"/>
          <p:cNvSpPr>
            <a:spLocks noChangeArrowheads="1"/>
          </p:cNvSpPr>
          <p:nvPr/>
        </p:nvSpPr>
        <p:spPr bwMode="auto">
          <a:xfrm>
            <a:off x="8255869" y="1773140"/>
            <a:ext cx="1077912"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接收</a:t>
            </a:r>
          </a:p>
          <a:p>
            <a:pPr algn="ctr">
              <a:lnSpc>
                <a:spcPct val="120000"/>
              </a:lnSpc>
              <a:spcBef>
                <a:spcPct val="20000"/>
              </a:spcBef>
              <a:buClr>
                <a:schemeClr val="tx2"/>
              </a:buClr>
            </a:pPr>
            <a:r>
              <a:rPr lang="zh-CN" altLang="en-US" sz="2000" b="1" dirty="0">
                <a:latin typeface="+mn-ea"/>
              </a:rPr>
              <a:t>部件</a:t>
            </a:r>
          </a:p>
        </p:txBody>
      </p:sp>
      <p:sp>
        <p:nvSpPr>
          <p:cNvPr id="26636" name="文本框 30"/>
          <p:cNvSpPr txBox="1">
            <a:spLocks noChangeArrowheads="1"/>
          </p:cNvSpPr>
          <p:nvPr/>
        </p:nvSpPr>
        <p:spPr bwMode="auto">
          <a:xfrm>
            <a:off x="4366495" y="19541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7" name="文本框 31"/>
          <p:cNvSpPr txBox="1">
            <a:spLocks noChangeArrowheads="1"/>
          </p:cNvSpPr>
          <p:nvPr/>
        </p:nvSpPr>
        <p:spPr bwMode="auto">
          <a:xfrm>
            <a:off x="4366495" y="21700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8" name="文本框 32"/>
          <p:cNvSpPr txBox="1">
            <a:spLocks noChangeArrowheads="1"/>
          </p:cNvSpPr>
          <p:nvPr/>
        </p:nvSpPr>
        <p:spPr bwMode="auto">
          <a:xfrm>
            <a:off x="4366495" y="23859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9" name="文本框 33"/>
          <p:cNvSpPr txBox="1">
            <a:spLocks noChangeArrowheads="1"/>
          </p:cNvSpPr>
          <p:nvPr/>
        </p:nvSpPr>
        <p:spPr bwMode="auto">
          <a:xfrm>
            <a:off x="4366495" y="26018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0" name="文本框 34"/>
          <p:cNvSpPr txBox="1">
            <a:spLocks noChangeArrowheads="1"/>
          </p:cNvSpPr>
          <p:nvPr/>
        </p:nvSpPr>
        <p:spPr bwMode="auto">
          <a:xfrm>
            <a:off x="4366495" y="28177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1" name="文本框 35"/>
          <p:cNvSpPr txBox="1">
            <a:spLocks noChangeArrowheads="1"/>
          </p:cNvSpPr>
          <p:nvPr/>
        </p:nvSpPr>
        <p:spPr bwMode="auto">
          <a:xfrm>
            <a:off x="4366495" y="30336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2" name="文本框 36"/>
          <p:cNvSpPr txBox="1">
            <a:spLocks noChangeArrowheads="1"/>
          </p:cNvSpPr>
          <p:nvPr/>
        </p:nvSpPr>
        <p:spPr bwMode="auto">
          <a:xfrm>
            <a:off x="4366495" y="32495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3" name="文本框 37"/>
          <p:cNvSpPr txBox="1">
            <a:spLocks noChangeArrowheads="1"/>
          </p:cNvSpPr>
          <p:nvPr/>
        </p:nvSpPr>
        <p:spPr bwMode="auto">
          <a:xfrm>
            <a:off x="4366495" y="34654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1822758" name="矩形 38"/>
          <p:cNvSpPr>
            <a:spLocks noChangeArrowheads="1"/>
          </p:cNvSpPr>
          <p:nvPr/>
        </p:nvSpPr>
        <p:spPr bwMode="auto">
          <a:xfrm>
            <a:off x="2662238" y="4851400"/>
            <a:ext cx="7869128" cy="1209563"/>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每位数据一条传输线，并行传送，采用电位传送</a:t>
            </a:r>
            <a:endParaRPr lang="en-US" altLang="zh-CN" sz="2400" kern="0" dirty="0">
              <a:latin typeface="+mn-ea"/>
            </a:endParaRPr>
          </a:p>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传送速度快，传输距离短</a:t>
            </a:r>
            <a:endParaRPr lang="en-US" altLang="zh-CN" sz="2400" kern="0" dirty="0">
              <a:latin typeface="+mn-ea"/>
            </a:endParaRPr>
          </a:p>
        </p:txBody>
      </p:sp>
    </p:spTree>
    <p:extLst>
      <p:ext uri="{BB962C8B-B14F-4D97-AF65-F5344CB8AC3E}">
        <p14:creationId xmlns:p14="http://schemas.microsoft.com/office/powerpoint/2010/main" val="225141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58"/>
                                        </p:tgtEl>
                                        <p:attrNameLst>
                                          <p:attrName>style.visibility</p:attrName>
                                        </p:attrNameLst>
                                      </p:cBhvr>
                                      <p:to>
                                        <p:strVal val="visible"/>
                                      </p:to>
                                    </p:set>
                                    <p:anim calcmode="lin" valueType="num">
                                      <p:cBhvr additive="base">
                                        <p:cTn id="7" dur="500" fill="hold"/>
                                        <p:tgtEl>
                                          <p:spTgt spid="1822758"/>
                                        </p:tgtEl>
                                        <p:attrNameLst>
                                          <p:attrName>ppt_x</p:attrName>
                                        </p:attrNameLst>
                                      </p:cBhvr>
                                      <p:tavLst>
                                        <p:tav tm="0">
                                          <p:val>
                                            <p:strVal val="#ppt_x"/>
                                          </p:val>
                                        </p:tav>
                                        <p:tav tm="100000">
                                          <p:val>
                                            <p:strVal val="#ppt_x"/>
                                          </p:val>
                                        </p:tav>
                                      </p:tavLst>
                                    </p:anim>
                                    <p:anim calcmode="lin" valueType="num">
                                      <p:cBhvr additive="base">
                                        <p:cTn id="8" dur="500" fill="hold"/>
                                        <p:tgtEl>
                                          <p:spTgt spid="18227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2"/>
          <p:cNvSpPr>
            <a:spLocks noGrp="1" noChangeArrowheads="1"/>
          </p:cNvSpPr>
          <p:nvPr>
            <p:ph type="title"/>
          </p:nvPr>
        </p:nvSpPr>
        <p:spPr/>
        <p:txBody>
          <a:bodyPr/>
          <a:lstStyle/>
          <a:p>
            <a:pPr eaLnBrk="1" hangingPunct="1"/>
            <a:r>
              <a:rPr lang="zh-CN" altLang="en-US"/>
              <a:t>串行传送</a:t>
            </a:r>
          </a:p>
        </p:txBody>
      </p:sp>
      <p:sp>
        <p:nvSpPr>
          <p:cNvPr id="24580" name="矩形 4"/>
          <p:cNvSpPr>
            <a:spLocks noChangeArrowheads="1"/>
          </p:cNvSpPr>
          <p:nvPr/>
        </p:nvSpPr>
        <p:spPr bwMode="auto">
          <a:xfrm>
            <a:off x="3517803" y="1309158"/>
            <a:ext cx="1223963"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并</a:t>
            </a:r>
            <a:r>
              <a:rPr lang="en-US" altLang="zh-CN" sz="2000" b="1" dirty="0">
                <a:latin typeface="+mn-ea"/>
              </a:rPr>
              <a:t>-</a:t>
            </a:r>
            <a:r>
              <a:rPr lang="zh-CN" altLang="en-US" sz="2000" b="1" dirty="0">
                <a:latin typeface="+mn-ea"/>
              </a:rPr>
              <a:t>串转换</a:t>
            </a:r>
          </a:p>
        </p:txBody>
      </p:sp>
      <p:sp>
        <p:nvSpPr>
          <p:cNvPr id="24581" name="矩形 5"/>
          <p:cNvSpPr>
            <a:spLocks noChangeArrowheads="1"/>
          </p:cNvSpPr>
          <p:nvPr/>
        </p:nvSpPr>
        <p:spPr bwMode="auto">
          <a:xfrm>
            <a:off x="7551640" y="1309158"/>
            <a:ext cx="1223962"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a:latin typeface="+mn-ea"/>
              </a:rPr>
              <a:t>串</a:t>
            </a:r>
            <a:r>
              <a:rPr lang="en-US" altLang="zh-CN" sz="2000" b="1">
                <a:latin typeface="+mn-ea"/>
              </a:rPr>
              <a:t>-</a:t>
            </a:r>
            <a:r>
              <a:rPr lang="zh-CN" altLang="en-US" sz="2000" b="1">
                <a:latin typeface="+mn-ea"/>
              </a:rPr>
              <a:t>并转换</a:t>
            </a:r>
          </a:p>
        </p:txBody>
      </p:sp>
      <p:sp>
        <p:nvSpPr>
          <p:cNvPr id="24582" name="直线 6"/>
          <p:cNvSpPr>
            <a:spLocks noChangeShapeType="1"/>
          </p:cNvSpPr>
          <p:nvPr/>
        </p:nvSpPr>
        <p:spPr bwMode="auto">
          <a:xfrm>
            <a:off x="4741766" y="1956857"/>
            <a:ext cx="2808287"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4583" name="矩形 7"/>
          <p:cNvSpPr>
            <a:spLocks noChangeArrowheads="1"/>
          </p:cNvSpPr>
          <p:nvPr/>
        </p:nvSpPr>
        <p:spPr bwMode="auto">
          <a:xfrm>
            <a:off x="3120928" y="77331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dirty="0">
                <a:latin typeface="+mn-ea"/>
              </a:rPr>
              <a:t>发送部件</a:t>
            </a:r>
          </a:p>
        </p:txBody>
      </p:sp>
      <p:sp>
        <p:nvSpPr>
          <p:cNvPr id="24584" name="矩形 8"/>
          <p:cNvSpPr>
            <a:spLocks noChangeArrowheads="1"/>
          </p:cNvSpPr>
          <p:nvPr/>
        </p:nvSpPr>
        <p:spPr bwMode="auto">
          <a:xfrm>
            <a:off x="7262716" y="80592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a:latin typeface="+mn-ea"/>
              </a:rPr>
              <a:t>接收部件</a:t>
            </a:r>
          </a:p>
        </p:txBody>
      </p:sp>
      <p:sp>
        <p:nvSpPr>
          <p:cNvPr id="24585" name="矩形 9"/>
          <p:cNvSpPr>
            <a:spLocks noChangeArrowheads="1"/>
          </p:cNvSpPr>
          <p:nvPr/>
        </p:nvSpPr>
        <p:spPr bwMode="auto">
          <a:xfrm>
            <a:off x="5246591" y="1499657"/>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en-US" altLang="zh-CN" sz="2000" b="1">
                <a:latin typeface="+mn-ea"/>
              </a:rPr>
              <a:t>00000101</a:t>
            </a:r>
          </a:p>
        </p:txBody>
      </p:sp>
      <p:sp>
        <p:nvSpPr>
          <p:cNvPr id="50" name="矩形 3"/>
          <p:cNvSpPr txBox="1">
            <a:spLocks noChangeArrowheads="1"/>
          </p:cNvSpPr>
          <p:nvPr/>
        </p:nvSpPr>
        <p:spPr bwMode="auto">
          <a:xfrm>
            <a:off x="854360" y="2773115"/>
            <a:ext cx="10597004" cy="42770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000" b="1" kern="0" dirty="0"/>
              <a:t>位信息从低到高位在一条传输线上逐位以脉冲方式传送</a:t>
            </a:r>
          </a:p>
          <a:p>
            <a:pPr lvl="1">
              <a:lnSpc>
                <a:spcPct val="150000"/>
              </a:lnSpc>
            </a:pPr>
            <a:r>
              <a:rPr lang="zh-CN" altLang="en-US" sz="1600" kern="0" dirty="0"/>
              <a:t>一条传输线，每次一位，先低位，后高位；</a:t>
            </a:r>
            <a:endParaRPr lang="en-US" altLang="zh-CN" sz="1600" kern="0" dirty="0"/>
          </a:p>
          <a:p>
            <a:pPr lvl="1">
              <a:lnSpc>
                <a:spcPct val="150000"/>
              </a:lnSpc>
            </a:pPr>
            <a:r>
              <a:rPr lang="zh-CN" altLang="en-US" sz="1600" kern="0" dirty="0"/>
              <a:t>成本低，速度慢，传输距离长。</a:t>
            </a:r>
            <a:endParaRPr lang="en-US" altLang="zh-CN" sz="1600" kern="0" dirty="0"/>
          </a:p>
          <a:p>
            <a:pPr lvl="1">
              <a:lnSpc>
                <a:spcPct val="150000"/>
              </a:lnSpc>
            </a:pPr>
            <a:r>
              <a:rPr lang="zh-CN" altLang="en-US" sz="1600" kern="0" dirty="0"/>
              <a:t>同步传输（公共时钟），异步传输（相同频率时钟）</a:t>
            </a:r>
            <a:endParaRPr lang="en-US" altLang="zh-CN" sz="1600" kern="0" dirty="0"/>
          </a:p>
          <a:p>
            <a:pPr>
              <a:lnSpc>
                <a:spcPct val="150000"/>
              </a:lnSpc>
            </a:pPr>
            <a:r>
              <a:rPr lang="zh-CN" altLang="en-US" sz="2000" b="1" kern="0" dirty="0"/>
              <a:t>异步串行传送的数据格式编码</a:t>
            </a:r>
            <a:endParaRPr lang="en-US" altLang="zh-CN" sz="2000" b="1" kern="0" dirty="0"/>
          </a:p>
          <a:p>
            <a:pPr lvl="1">
              <a:lnSpc>
                <a:spcPct val="150000"/>
              </a:lnSpc>
            </a:pPr>
            <a:r>
              <a:rPr lang="zh-CN" altLang="en-US" sz="1800" kern="0" dirty="0"/>
              <a:t>起始位</a:t>
            </a:r>
            <a:r>
              <a:rPr lang="en-US" altLang="zh-CN" sz="1800" kern="0" dirty="0"/>
              <a:t>+</a:t>
            </a:r>
            <a:r>
              <a:rPr lang="zh-CN" altLang="en-US" sz="1800" kern="0" dirty="0"/>
              <a:t>数据位</a:t>
            </a:r>
            <a:r>
              <a:rPr lang="en-US" altLang="zh-CN" sz="1800" kern="0" dirty="0"/>
              <a:t>+</a:t>
            </a:r>
            <a:r>
              <a:rPr lang="zh-CN" altLang="en-US" sz="1800" kern="0" dirty="0"/>
              <a:t>校验位</a:t>
            </a:r>
            <a:r>
              <a:rPr lang="en-US" altLang="zh-CN" sz="1800" kern="0" dirty="0"/>
              <a:t>+</a:t>
            </a:r>
            <a:r>
              <a:rPr lang="zh-CN" altLang="en-US" sz="1800" kern="0" dirty="0"/>
              <a:t>停止位</a:t>
            </a:r>
          </a:p>
          <a:p>
            <a:pPr>
              <a:lnSpc>
                <a:spcPct val="150000"/>
              </a:lnSpc>
            </a:pPr>
            <a:r>
              <a:rPr lang="zh-CN" altLang="en-US" sz="2000" b="1" kern="0" dirty="0"/>
              <a:t>波特率</a:t>
            </a:r>
            <a:r>
              <a:rPr lang="en-US" altLang="zh-CN" sz="2000" b="1" kern="0" dirty="0"/>
              <a:t>: </a:t>
            </a:r>
            <a:r>
              <a:rPr lang="zh-CN" altLang="en-US" sz="2000" b="1" kern="0" dirty="0"/>
              <a:t>每秒钟传送的码元个数</a:t>
            </a:r>
            <a:endParaRPr lang="en-US" altLang="zh-CN" sz="2000" b="1" kern="0" dirty="0"/>
          </a:p>
          <a:p>
            <a:pPr lvl="1">
              <a:lnSpc>
                <a:spcPct val="150000"/>
              </a:lnSpc>
            </a:pPr>
            <a:r>
              <a:rPr lang="zh-CN" altLang="en-US" sz="1600" kern="0" dirty="0"/>
              <a:t>波特率</a:t>
            </a:r>
            <a:r>
              <a:rPr lang="en-US" altLang="zh-CN" sz="1600" kern="0" dirty="0"/>
              <a:t>(</a:t>
            </a:r>
            <a:r>
              <a:rPr lang="zh-CN" altLang="en-US" sz="1600" kern="0" dirty="0"/>
              <a:t>所有信息</a:t>
            </a:r>
            <a:r>
              <a:rPr lang="en-US" altLang="zh-CN" sz="1600" kern="0" dirty="0"/>
              <a:t>)&gt;</a:t>
            </a:r>
            <a:r>
              <a:rPr lang="zh-CN" altLang="en-US" sz="1600" kern="0" dirty="0"/>
              <a:t>数据传输率（有效数据）</a:t>
            </a:r>
            <a:endParaRPr lang="en-US" altLang="zh-CN" sz="1600" kern="0" dirty="0"/>
          </a:p>
        </p:txBody>
      </p:sp>
      <p:pic>
        <p:nvPicPr>
          <p:cNvPr id="29" name="图片 28">
            <a:extLst>
              <a:ext uri="{FF2B5EF4-FFF2-40B4-BE49-F238E27FC236}">
                <a16:creationId xmlns:a16="http://schemas.microsoft.com/office/drawing/2014/main" id="{9D7A8EEB-BF9D-4044-8010-DAD687E6A3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69488" y="4813932"/>
            <a:ext cx="5838454" cy="1469820"/>
          </a:xfrm>
          <a:prstGeom prst="rect">
            <a:avLst/>
          </a:prstGeom>
        </p:spPr>
      </p:pic>
      <p:pic>
        <p:nvPicPr>
          <p:cNvPr id="31" name="图片 30">
            <a:extLst>
              <a:ext uri="{FF2B5EF4-FFF2-40B4-BE49-F238E27FC236}">
                <a16:creationId xmlns:a16="http://schemas.microsoft.com/office/drawing/2014/main" id="{D5DD9647-2ABB-4E38-BC95-ED8BF355123E}"/>
              </a:ext>
            </a:extLst>
          </p:cNvPr>
          <p:cNvPicPr>
            <a:picLocks noChangeAspect="1"/>
          </p:cNvPicPr>
          <p:nvPr/>
        </p:nvPicPr>
        <p:blipFill>
          <a:blip r:embed="rId4"/>
          <a:stretch>
            <a:fillRect/>
          </a:stretch>
        </p:blipFill>
        <p:spPr>
          <a:xfrm>
            <a:off x="6451243" y="3499462"/>
            <a:ext cx="5067657" cy="698409"/>
          </a:xfrm>
          <a:prstGeom prst="rect">
            <a:avLst/>
          </a:prstGeom>
        </p:spPr>
      </p:pic>
    </p:spTree>
    <p:extLst>
      <p:ext uri="{BB962C8B-B14F-4D97-AF65-F5344CB8AC3E}">
        <p14:creationId xmlns:p14="http://schemas.microsoft.com/office/powerpoint/2010/main" val="34533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wipe(down)">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wipe(down)">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wipe(down)">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wipe(down)">
                                      <p:cBhvr>
                                        <p:cTn id="22" dur="500"/>
                                        <p:tgtEl>
                                          <p:spTgt spid="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wipe(down)">
                                      <p:cBhvr>
                                        <p:cTn id="27" dur="500"/>
                                        <p:tgtEl>
                                          <p:spTgt spid="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wipe(down)">
                                      <p:cBhvr>
                                        <p:cTn id="32" dur="500"/>
                                        <p:tgtEl>
                                          <p:spTgt spid="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0">
                                            <p:txEl>
                                              <p:pRg st="6" end="6"/>
                                            </p:txEl>
                                          </p:spTgt>
                                        </p:tgtEl>
                                        <p:attrNameLst>
                                          <p:attrName>style.visibility</p:attrName>
                                        </p:attrNameLst>
                                      </p:cBhvr>
                                      <p:to>
                                        <p:strVal val="visible"/>
                                      </p:to>
                                    </p:set>
                                    <p:animEffect transition="in" filter="wipe(down)">
                                      <p:cBhvr>
                                        <p:cTn id="37" dur="500"/>
                                        <p:tgtEl>
                                          <p:spTgt spid="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0">
                                            <p:txEl>
                                              <p:pRg st="7" end="7"/>
                                            </p:txEl>
                                          </p:spTgt>
                                        </p:tgtEl>
                                        <p:attrNameLst>
                                          <p:attrName>style.visibility</p:attrName>
                                        </p:attrNameLst>
                                      </p:cBhvr>
                                      <p:to>
                                        <p:strVal val="visible"/>
                                      </p:to>
                                    </p:set>
                                    <p:animEffect transition="in" filter="wipe(down)">
                                      <p:cBhvr>
                                        <p:cTn id="42" dur="500"/>
                                        <p:tgtEl>
                                          <p:spTgt spid="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八、系统总线</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6" name="图片 48" descr="MCj03541600000[1]">
            <a:extLst>
              <a:ext uri="{FF2B5EF4-FFF2-40B4-BE49-F238E27FC236}">
                <a16:creationId xmlns:a16="http://schemas.microsoft.com/office/drawing/2014/main" id="{AA48B1D6-BA35-4B3F-B674-BDAE7092C4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95388" y="4424902"/>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78E15-507C-4F9F-8C09-37663921912B}"/>
              </a:ext>
            </a:extLst>
          </p:cNvPr>
          <p:cNvSpPr>
            <a:spLocks noGrp="1"/>
          </p:cNvSpPr>
          <p:nvPr>
            <p:ph type="title"/>
          </p:nvPr>
        </p:nvSpPr>
        <p:spPr/>
        <p:txBody>
          <a:bodyPr/>
          <a:lstStyle/>
          <a:p>
            <a:r>
              <a:rPr lang="zh-CN" altLang="en-US" dirty="0"/>
              <a:t>串行传送方式</a:t>
            </a:r>
          </a:p>
        </p:txBody>
      </p:sp>
      <p:sp>
        <p:nvSpPr>
          <p:cNvPr id="3" name="内容占位符 2">
            <a:extLst>
              <a:ext uri="{FF2B5EF4-FFF2-40B4-BE49-F238E27FC236}">
                <a16:creationId xmlns:a16="http://schemas.microsoft.com/office/drawing/2014/main" id="{6DA7E33C-637C-486B-B2B2-54C48FBCC93B}"/>
              </a:ext>
            </a:extLst>
          </p:cNvPr>
          <p:cNvSpPr>
            <a:spLocks noGrp="1"/>
          </p:cNvSpPr>
          <p:nvPr>
            <p:ph idx="1"/>
          </p:nvPr>
        </p:nvSpPr>
        <p:spPr>
          <a:xfrm>
            <a:off x="487822" y="942764"/>
            <a:ext cx="11287618" cy="5637024"/>
          </a:xfrm>
        </p:spPr>
        <p:txBody>
          <a:bodyPr>
            <a:normAutofit/>
          </a:bodyPr>
          <a:lstStyle/>
          <a:p>
            <a:pPr marL="0" indent="0">
              <a:buNone/>
            </a:pPr>
            <a:r>
              <a:rPr lang="zh-CN" altLang="zh-CN" b="1" dirty="0"/>
              <a:t>例</a:t>
            </a:r>
            <a:r>
              <a:rPr lang="en-US" altLang="zh-CN" b="1" dirty="0"/>
              <a:t>8.2 </a:t>
            </a:r>
            <a:r>
              <a:rPr lang="zh-CN" altLang="zh-CN" dirty="0"/>
              <a:t>若异步串行传输的信息帧由</a:t>
            </a:r>
            <a:r>
              <a:rPr lang="en-US" altLang="zh-CN" dirty="0"/>
              <a:t>1</a:t>
            </a:r>
            <a:r>
              <a:rPr lang="zh-CN" altLang="zh-CN" dirty="0"/>
              <a:t>个起始位、</a:t>
            </a:r>
            <a:r>
              <a:rPr lang="en-US" altLang="zh-CN" dirty="0"/>
              <a:t>7</a:t>
            </a:r>
            <a:r>
              <a:rPr lang="zh-CN" altLang="zh-CN" dirty="0"/>
              <a:t>个数据位、</a:t>
            </a:r>
            <a:r>
              <a:rPr lang="en-US" altLang="zh-CN" dirty="0"/>
              <a:t>1</a:t>
            </a:r>
            <a:r>
              <a:rPr lang="zh-CN" altLang="zh-CN" dirty="0"/>
              <a:t>个奇偶校验位和</a:t>
            </a:r>
            <a:r>
              <a:rPr lang="en-US" altLang="zh-CN" dirty="0"/>
              <a:t>1</a:t>
            </a:r>
            <a:r>
              <a:rPr lang="zh-CN" altLang="zh-CN" dirty="0"/>
              <a:t>个停止位等</a:t>
            </a:r>
            <a:r>
              <a:rPr lang="en-US" altLang="zh-CN" dirty="0"/>
              <a:t>10</a:t>
            </a:r>
            <a:r>
              <a:rPr lang="zh-CN" altLang="zh-CN" dirty="0"/>
              <a:t>个数位构成，线路每秒钟传送</a:t>
            </a:r>
            <a:r>
              <a:rPr lang="en-US" altLang="zh-CN" dirty="0"/>
              <a:t>120</a:t>
            </a:r>
            <a:r>
              <a:rPr lang="zh-CN" altLang="zh-CN" dirty="0"/>
              <a:t>个字符，分别计算波特率和数传率。</a:t>
            </a:r>
          </a:p>
          <a:p>
            <a:pPr marL="0" indent="0">
              <a:buNone/>
            </a:pPr>
            <a:r>
              <a:rPr lang="en-US" altLang="zh-CN" b="1" dirty="0"/>
              <a:t>    </a:t>
            </a:r>
            <a:r>
              <a:rPr lang="zh-CN" altLang="zh-CN" b="1" dirty="0">
                <a:solidFill>
                  <a:srgbClr val="C00000"/>
                </a:solidFill>
              </a:rPr>
              <a:t>解：</a:t>
            </a:r>
            <a:r>
              <a:rPr lang="en-US" altLang="zh-CN" b="1" dirty="0">
                <a:solidFill>
                  <a:srgbClr val="C00000"/>
                </a:solidFill>
              </a:rPr>
              <a:t> </a:t>
            </a:r>
            <a:r>
              <a:rPr lang="zh-CN" altLang="zh-CN" dirty="0">
                <a:solidFill>
                  <a:srgbClr val="C00000"/>
                </a:solidFill>
              </a:rPr>
              <a:t>波特率</a:t>
            </a:r>
            <a:r>
              <a:rPr lang="en-US" altLang="zh-CN" dirty="0">
                <a:solidFill>
                  <a:srgbClr val="C00000"/>
                </a:solidFill>
              </a:rPr>
              <a:t> = 10</a:t>
            </a:r>
            <a:r>
              <a:rPr lang="zh-CN" altLang="zh-CN" dirty="0">
                <a:solidFill>
                  <a:srgbClr val="C00000"/>
                </a:solidFill>
              </a:rPr>
              <a:t>位／字符 </a:t>
            </a:r>
            <a:r>
              <a:rPr lang="en-US" altLang="zh-CN" dirty="0">
                <a:solidFill>
                  <a:srgbClr val="C00000"/>
                </a:solidFill>
              </a:rPr>
              <a:t>× 120</a:t>
            </a:r>
            <a:r>
              <a:rPr lang="zh-CN" altLang="zh-CN" dirty="0">
                <a:solidFill>
                  <a:srgbClr val="C00000"/>
                </a:solidFill>
              </a:rPr>
              <a:t>字符／秒 </a:t>
            </a:r>
            <a:r>
              <a:rPr lang="en-US" altLang="zh-CN" dirty="0">
                <a:solidFill>
                  <a:srgbClr val="C00000"/>
                </a:solidFill>
              </a:rPr>
              <a:t>= 1200 bps = 1200</a:t>
            </a:r>
            <a:r>
              <a:rPr lang="zh-CN" altLang="zh-CN" dirty="0">
                <a:solidFill>
                  <a:srgbClr val="C00000"/>
                </a:solidFill>
              </a:rPr>
              <a:t>波特</a:t>
            </a:r>
          </a:p>
          <a:p>
            <a:pPr marL="0" indent="0">
              <a:buNone/>
            </a:pPr>
            <a:r>
              <a:rPr lang="en-US" altLang="zh-CN" dirty="0">
                <a:solidFill>
                  <a:srgbClr val="C00000"/>
                </a:solidFill>
              </a:rPr>
              <a:t>           </a:t>
            </a:r>
            <a:r>
              <a:rPr lang="zh-CN" altLang="zh-CN" dirty="0">
                <a:solidFill>
                  <a:srgbClr val="C00000"/>
                </a:solidFill>
              </a:rPr>
              <a:t>数传率</a:t>
            </a:r>
            <a:r>
              <a:rPr lang="en-US" altLang="zh-CN" dirty="0">
                <a:solidFill>
                  <a:srgbClr val="C00000"/>
                </a:solidFill>
              </a:rPr>
              <a:t> = 120 × 7</a:t>
            </a:r>
            <a:r>
              <a:rPr lang="zh-CN" altLang="zh-CN" dirty="0">
                <a:solidFill>
                  <a:srgbClr val="C00000"/>
                </a:solidFill>
              </a:rPr>
              <a:t>位</a:t>
            </a:r>
            <a:r>
              <a:rPr lang="en-US" altLang="zh-CN" dirty="0">
                <a:solidFill>
                  <a:srgbClr val="C00000"/>
                </a:solidFill>
              </a:rPr>
              <a:t>/</a:t>
            </a:r>
            <a:r>
              <a:rPr lang="zh-CN" altLang="zh-CN" dirty="0">
                <a:solidFill>
                  <a:srgbClr val="C00000"/>
                </a:solidFill>
              </a:rPr>
              <a:t>秒</a:t>
            </a:r>
            <a:r>
              <a:rPr lang="en-US" altLang="zh-CN" dirty="0">
                <a:solidFill>
                  <a:srgbClr val="C00000"/>
                </a:solidFill>
              </a:rPr>
              <a:t> = 840 bps</a:t>
            </a:r>
          </a:p>
        </p:txBody>
      </p:sp>
    </p:spTree>
    <p:extLst>
      <p:ext uri="{BB962C8B-B14F-4D97-AF65-F5344CB8AC3E}">
        <p14:creationId xmlns:p14="http://schemas.microsoft.com/office/powerpoint/2010/main" val="1258680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2807C-66E1-460D-B48C-36AD3B3E93C1}"/>
              </a:ext>
            </a:extLst>
          </p:cNvPr>
          <p:cNvSpPr>
            <a:spLocks noGrp="1"/>
          </p:cNvSpPr>
          <p:nvPr>
            <p:ph type="title"/>
          </p:nvPr>
        </p:nvSpPr>
        <p:spPr/>
        <p:txBody>
          <a:bodyPr/>
          <a:lstStyle/>
          <a:p>
            <a:r>
              <a:rPr lang="zh-CN" altLang="en-US" dirty="0"/>
              <a:t>高速串行总线编码效率</a:t>
            </a:r>
          </a:p>
        </p:txBody>
      </p:sp>
      <p:sp>
        <p:nvSpPr>
          <p:cNvPr id="3" name="内容占位符 2">
            <a:extLst>
              <a:ext uri="{FF2B5EF4-FFF2-40B4-BE49-F238E27FC236}">
                <a16:creationId xmlns:a16="http://schemas.microsoft.com/office/drawing/2014/main" id="{7DC75A78-D6B3-45B9-8876-2A8145843895}"/>
              </a:ext>
            </a:extLst>
          </p:cNvPr>
          <p:cNvSpPr>
            <a:spLocks noGrp="1"/>
          </p:cNvSpPr>
          <p:nvPr>
            <p:ph idx="1"/>
          </p:nvPr>
        </p:nvSpPr>
        <p:spPr>
          <a:xfrm>
            <a:off x="487822" y="942764"/>
            <a:ext cx="11114898" cy="5637024"/>
          </a:xfrm>
        </p:spPr>
        <p:txBody>
          <a:bodyPr>
            <a:normAutofit/>
          </a:bodyPr>
          <a:lstStyle/>
          <a:p>
            <a:r>
              <a:rPr lang="zh-CN" altLang="zh-CN" dirty="0"/>
              <a:t>高速串行总线中传送多个连续“</a:t>
            </a:r>
            <a:r>
              <a:rPr lang="en-US" altLang="zh-CN" dirty="0"/>
              <a:t>1</a:t>
            </a:r>
            <a:r>
              <a:rPr lang="zh-CN" altLang="zh-CN" dirty="0"/>
              <a:t>”或多个连续“</a:t>
            </a:r>
            <a:r>
              <a:rPr lang="en-US" altLang="zh-CN" dirty="0"/>
              <a:t>0</a:t>
            </a:r>
            <a:r>
              <a:rPr lang="zh-CN" altLang="zh-CN" dirty="0"/>
              <a:t>”</a:t>
            </a:r>
            <a:r>
              <a:rPr lang="zh-CN" altLang="en-US" dirty="0"/>
              <a:t>容易产生问题</a:t>
            </a:r>
            <a:endParaRPr lang="en-US" altLang="zh-CN" dirty="0"/>
          </a:p>
          <a:p>
            <a:pPr lvl="1"/>
            <a:r>
              <a:rPr lang="zh-CN" altLang="zh-CN" dirty="0"/>
              <a:t>必须考虑直流平衡问题（</a:t>
            </a:r>
            <a:r>
              <a:rPr lang="en-US" altLang="zh-CN" dirty="0"/>
              <a:t>DC Balance</a:t>
            </a:r>
            <a:r>
              <a:rPr lang="zh-CN" altLang="zh-CN" dirty="0"/>
              <a:t>）问题</a:t>
            </a:r>
            <a:endParaRPr lang="en-US" altLang="zh-CN" dirty="0"/>
          </a:p>
          <a:p>
            <a:pPr lvl="1"/>
            <a:r>
              <a:rPr lang="zh-CN" altLang="zh-CN" dirty="0"/>
              <a:t>通常会将数据进行特殊编码后再进行传输</a:t>
            </a:r>
            <a:endParaRPr lang="en-US" altLang="zh-CN" dirty="0"/>
          </a:p>
          <a:p>
            <a:pPr lvl="1"/>
            <a:r>
              <a:rPr lang="zh-CN" altLang="zh-CN" dirty="0"/>
              <a:t>如常用的</a:t>
            </a:r>
            <a:r>
              <a:rPr lang="en-US" altLang="zh-CN" dirty="0"/>
              <a:t>8bit/10bit</a:t>
            </a:r>
            <a:r>
              <a:rPr lang="zh-CN" altLang="zh-CN" dirty="0"/>
              <a:t>编码方式会在</a:t>
            </a:r>
            <a:r>
              <a:rPr lang="en-US" altLang="zh-CN" dirty="0"/>
              <a:t>5</a:t>
            </a:r>
            <a:r>
              <a:rPr lang="zh-CN" altLang="zh-CN" dirty="0"/>
              <a:t>个连续的“</a:t>
            </a:r>
            <a:r>
              <a:rPr lang="en-US" altLang="zh-CN" dirty="0"/>
              <a:t>1</a:t>
            </a:r>
            <a:r>
              <a:rPr lang="zh-CN" altLang="zh-CN" dirty="0"/>
              <a:t>”或“</a:t>
            </a:r>
            <a:r>
              <a:rPr lang="en-US" altLang="zh-CN" dirty="0"/>
              <a:t>0</a:t>
            </a:r>
            <a:r>
              <a:rPr lang="zh-CN" altLang="zh-CN" dirty="0"/>
              <a:t>”后插入一位“</a:t>
            </a:r>
            <a:r>
              <a:rPr lang="en-US" altLang="zh-CN" dirty="0"/>
              <a:t>0</a:t>
            </a:r>
            <a:r>
              <a:rPr lang="zh-CN" altLang="zh-CN" dirty="0"/>
              <a:t>”或“</a:t>
            </a:r>
            <a:r>
              <a:rPr lang="en-US" altLang="zh-CN" dirty="0"/>
              <a:t>1</a:t>
            </a:r>
            <a:r>
              <a:rPr lang="zh-CN" altLang="zh-CN" dirty="0"/>
              <a:t>”，使得发送的“</a:t>
            </a:r>
            <a:r>
              <a:rPr lang="en-US" altLang="zh-CN" dirty="0"/>
              <a:t>0</a:t>
            </a:r>
            <a:r>
              <a:rPr lang="zh-CN" altLang="zh-CN" dirty="0"/>
              <a:t>”、“</a:t>
            </a:r>
            <a:r>
              <a:rPr lang="en-US" altLang="zh-CN" dirty="0"/>
              <a:t>1</a:t>
            </a:r>
            <a:r>
              <a:rPr lang="zh-CN" altLang="zh-CN" dirty="0"/>
              <a:t>”数量保持基本一致，保证信号的直流平衡</a:t>
            </a:r>
            <a:endParaRPr lang="en-US" altLang="zh-CN" dirty="0"/>
          </a:p>
          <a:p>
            <a:pPr lvl="1"/>
            <a:r>
              <a:rPr lang="en-US" altLang="zh-CN" dirty="0"/>
              <a:t> USB3.0</a:t>
            </a:r>
            <a:r>
              <a:rPr lang="zh-CN" altLang="zh-CN" dirty="0"/>
              <a:t>、</a:t>
            </a:r>
            <a:r>
              <a:rPr lang="en-US" altLang="zh-CN" dirty="0"/>
              <a:t>IEEE1394b</a:t>
            </a:r>
            <a:r>
              <a:rPr lang="zh-CN" altLang="zh-CN" dirty="0"/>
              <a:t>、</a:t>
            </a:r>
            <a:r>
              <a:rPr lang="en-US" altLang="zh-CN" dirty="0"/>
              <a:t>SATA</a:t>
            </a:r>
            <a:r>
              <a:rPr lang="zh-CN" altLang="zh-CN" dirty="0"/>
              <a:t>、</a:t>
            </a:r>
            <a:r>
              <a:rPr lang="en-US" altLang="zh-CN" dirty="0"/>
              <a:t>PCIe</a:t>
            </a:r>
            <a:r>
              <a:rPr lang="zh-CN" altLang="zh-CN" dirty="0"/>
              <a:t>、</a:t>
            </a:r>
            <a:r>
              <a:rPr lang="en-US" altLang="zh-CN" dirty="0"/>
              <a:t>Fiber Channel</a:t>
            </a:r>
            <a:r>
              <a:rPr lang="zh-CN" altLang="zh-CN" dirty="0"/>
              <a:t>、</a:t>
            </a:r>
            <a:r>
              <a:rPr lang="en-US" altLang="zh-CN" dirty="0"/>
              <a:t>InfiniBand</a:t>
            </a:r>
          </a:p>
          <a:p>
            <a:pPr lvl="2"/>
            <a:r>
              <a:rPr lang="zh-CN" altLang="zh-CN" dirty="0"/>
              <a:t>采用了</a:t>
            </a:r>
            <a:r>
              <a:rPr lang="en-US" altLang="zh-CN" dirty="0"/>
              <a:t>8b/10b</a:t>
            </a:r>
            <a:r>
              <a:rPr lang="zh-CN" altLang="zh-CN" dirty="0"/>
              <a:t>编码，编码效率</a:t>
            </a:r>
            <a:r>
              <a:rPr lang="en-US" altLang="zh-CN" dirty="0"/>
              <a:t>80%</a:t>
            </a:r>
          </a:p>
          <a:p>
            <a:pPr lvl="1"/>
            <a:r>
              <a:rPr lang="zh-CN" altLang="en-US" dirty="0"/>
              <a:t>部分</a:t>
            </a:r>
            <a:r>
              <a:rPr lang="zh-CN" altLang="zh-CN" dirty="0"/>
              <a:t>高速串行总线</a:t>
            </a:r>
            <a:endParaRPr lang="en-US" altLang="zh-CN" dirty="0"/>
          </a:p>
          <a:p>
            <a:pPr lvl="2"/>
            <a:r>
              <a:rPr lang="en-US" altLang="zh-CN" dirty="0"/>
              <a:t>64b/66b</a:t>
            </a:r>
            <a:r>
              <a:rPr lang="zh-CN" altLang="zh-CN" dirty="0"/>
              <a:t>、</a:t>
            </a:r>
            <a:r>
              <a:rPr lang="en-US" altLang="zh-CN" dirty="0"/>
              <a:t>128b/130b</a:t>
            </a:r>
            <a:endParaRPr lang="zh-CN" altLang="zh-CN" dirty="0"/>
          </a:p>
          <a:p>
            <a:pPr marL="0" indent="0">
              <a:buNone/>
            </a:pPr>
            <a:endParaRPr lang="zh-CN" altLang="zh-CN" dirty="0">
              <a:solidFill>
                <a:srgbClr val="C00000"/>
              </a:solidFill>
            </a:endParaRPr>
          </a:p>
          <a:p>
            <a:endParaRPr lang="zh-CN" altLang="en-US" dirty="0"/>
          </a:p>
        </p:txBody>
      </p:sp>
    </p:spTree>
    <p:extLst>
      <p:ext uri="{BB962C8B-B14F-4D97-AF65-F5344CB8AC3E}">
        <p14:creationId xmlns:p14="http://schemas.microsoft.com/office/powerpoint/2010/main" val="53713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61A2B-56A6-4C0A-8770-AB05863ACFC8}"/>
              </a:ext>
            </a:extLst>
          </p:cNvPr>
          <p:cNvSpPr>
            <a:spLocks noGrp="1"/>
          </p:cNvSpPr>
          <p:nvPr>
            <p:ph type="title"/>
          </p:nvPr>
        </p:nvSpPr>
        <p:spPr/>
        <p:txBody>
          <a:bodyPr/>
          <a:lstStyle/>
          <a:p>
            <a:r>
              <a:rPr lang="zh-CN" altLang="en-US" dirty="0"/>
              <a:t>并串行传送</a:t>
            </a:r>
          </a:p>
        </p:txBody>
      </p:sp>
      <p:sp>
        <p:nvSpPr>
          <p:cNvPr id="3" name="内容占位符 2">
            <a:extLst>
              <a:ext uri="{FF2B5EF4-FFF2-40B4-BE49-F238E27FC236}">
                <a16:creationId xmlns:a16="http://schemas.microsoft.com/office/drawing/2014/main" id="{FC00F15B-5324-4508-8772-3B59558B2F04}"/>
              </a:ext>
            </a:extLst>
          </p:cNvPr>
          <p:cNvSpPr>
            <a:spLocks noGrp="1"/>
          </p:cNvSpPr>
          <p:nvPr>
            <p:ph idx="1"/>
          </p:nvPr>
        </p:nvSpPr>
        <p:spPr/>
        <p:txBody>
          <a:bodyPr/>
          <a:lstStyle/>
          <a:p>
            <a:r>
              <a:rPr lang="zh-CN" altLang="zh-CN" dirty="0"/>
              <a:t>串行传输解决了</a:t>
            </a:r>
            <a:r>
              <a:rPr lang="zh-CN" altLang="zh-CN" b="1" dirty="0"/>
              <a:t>高频传输</a:t>
            </a:r>
            <a:r>
              <a:rPr lang="zh-CN" altLang="zh-CN" dirty="0"/>
              <a:t>的问题</a:t>
            </a:r>
            <a:r>
              <a:rPr lang="zh-CN" altLang="en-US" dirty="0"/>
              <a:t>，但</a:t>
            </a:r>
            <a:r>
              <a:rPr lang="zh-CN" altLang="zh-CN" b="1" dirty="0"/>
              <a:t>带宽有限</a:t>
            </a:r>
            <a:endParaRPr lang="en-US" altLang="zh-CN" b="1" dirty="0"/>
          </a:p>
          <a:p>
            <a:r>
              <a:rPr lang="zh-CN" altLang="zh-CN" dirty="0"/>
              <a:t>高速串行总线普遍采用</a:t>
            </a:r>
            <a:r>
              <a:rPr lang="zh-CN" altLang="zh-CN" b="1" dirty="0"/>
              <a:t>多组串行通路并发</a:t>
            </a:r>
            <a:r>
              <a:rPr lang="zh-CN" altLang="zh-CN" dirty="0"/>
              <a:t>来提升总线带宽</a:t>
            </a:r>
            <a:endParaRPr lang="en-US" altLang="zh-CN" dirty="0"/>
          </a:p>
          <a:p>
            <a:pPr lvl="1"/>
            <a:r>
              <a:rPr lang="zh-CN" altLang="zh-CN" dirty="0"/>
              <a:t>如</a:t>
            </a:r>
            <a:r>
              <a:rPr lang="en-US" altLang="zh-CN" dirty="0"/>
              <a:t>PCIe x1</a:t>
            </a:r>
            <a:r>
              <a:rPr lang="zh-CN" altLang="zh-CN" dirty="0"/>
              <a:t>、</a:t>
            </a:r>
            <a:r>
              <a:rPr lang="en-US" altLang="zh-CN" dirty="0"/>
              <a:t>x4</a:t>
            </a:r>
            <a:r>
              <a:rPr lang="zh-CN" altLang="zh-CN" dirty="0"/>
              <a:t>、</a:t>
            </a:r>
            <a:r>
              <a:rPr lang="en-US" altLang="zh-CN" dirty="0"/>
              <a:t>x16</a:t>
            </a:r>
            <a:r>
              <a:rPr lang="zh-CN" altLang="zh-CN" dirty="0"/>
              <a:t>中的数字就是并发通路数</a:t>
            </a:r>
          </a:p>
          <a:p>
            <a:r>
              <a:rPr lang="zh-CN" altLang="zh-CN" b="1" dirty="0">
                <a:solidFill>
                  <a:srgbClr val="1387B7"/>
                </a:solidFill>
              </a:rPr>
              <a:t>串行总线带宽 </a:t>
            </a:r>
            <a:r>
              <a:rPr lang="en-US" altLang="zh-CN" b="1" dirty="0">
                <a:solidFill>
                  <a:srgbClr val="1387B7"/>
                </a:solidFill>
              </a:rPr>
              <a:t>= </a:t>
            </a:r>
            <a:r>
              <a:rPr lang="zh-CN" altLang="zh-CN" b="1" dirty="0">
                <a:solidFill>
                  <a:srgbClr val="1387B7"/>
                </a:solidFill>
              </a:rPr>
              <a:t>总线时钟频率</a:t>
            </a:r>
            <a:r>
              <a:rPr lang="en-US" altLang="zh-CN" b="1" dirty="0">
                <a:solidFill>
                  <a:srgbClr val="1387B7"/>
                </a:solidFill>
              </a:rPr>
              <a:t> </a:t>
            </a:r>
            <a:r>
              <a:rPr lang="zh-CN" altLang="zh-CN" b="1" dirty="0">
                <a:solidFill>
                  <a:srgbClr val="1387B7"/>
                </a:solidFill>
              </a:rPr>
              <a:t>×</a:t>
            </a:r>
            <a:r>
              <a:rPr lang="en-US" altLang="zh-CN" b="1" dirty="0">
                <a:solidFill>
                  <a:srgbClr val="1387B7"/>
                </a:solidFill>
              </a:rPr>
              <a:t> </a:t>
            </a:r>
            <a:r>
              <a:rPr lang="zh-CN" altLang="zh-CN" b="1" dirty="0">
                <a:solidFill>
                  <a:srgbClr val="1387B7"/>
                </a:solidFill>
              </a:rPr>
              <a:t>编码效率</a:t>
            </a:r>
            <a:r>
              <a:rPr lang="en-US" altLang="zh-CN" b="1" dirty="0">
                <a:solidFill>
                  <a:srgbClr val="1387B7"/>
                </a:solidFill>
              </a:rPr>
              <a:t> </a:t>
            </a:r>
            <a:r>
              <a:rPr lang="zh-CN" altLang="zh-CN" b="1" dirty="0">
                <a:solidFill>
                  <a:srgbClr val="1387B7"/>
                </a:solidFill>
              </a:rPr>
              <a:t>×</a:t>
            </a:r>
            <a:r>
              <a:rPr lang="en-US" altLang="zh-CN" b="1" dirty="0">
                <a:solidFill>
                  <a:srgbClr val="1387B7"/>
                </a:solidFill>
              </a:rPr>
              <a:t> </a:t>
            </a:r>
            <a:r>
              <a:rPr lang="zh-CN" altLang="zh-CN" b="1" dirty="0">
                <a:solidFill>
                  <a:srgbClr val="1387B7"/>
                </a:solidFill>
              </a:rPr>
              <a:t>并发通路数</a:t>
            </a:r>
            <a:endParaRPr lang="zh-CN" altLang="zh-CN" dirty="0">
              <a:solidFill>
                <a:srgbClr val="1387B7"/>
              </a:solidFill>
            </a:endParaRPr>
          </a:p>
          <a:p>
            <a:endParaRPr lang="zh-CN" altLang="en-US" dirty="0"/>
          </a:p>
        </p:txBody>
      </p:sp>
      <p:pic>
        <p:nvPicPr>
          <p:cNvPr id="5" name="图片 4">
            <a:extLst>
              <a:ext uri="{FF2B5EF4-FFF2-40B4-BE49-F238E27FC236}">
                <a16:creationId xmlns:a16="http://schemas.microsoft.com/office/drawing/2014/main" id="{BFDC4304-F705-4D46-BEFC-11AC4F617739}"/>
              </a:ext>
            </a:extLst>
          </p:cNvPr>
          <p:cNvPicPr>
            <a:picLocks noChangeAspect="1"/>
          </p:cNvPicPr>
          <p:nvPr/>
        </p:nvPicPr>
        <p:blipFill>
          <a:blip r:embed="rId2"/>
          <a:stretch>
            <a:fillRect/>
          </a:stretch>
        </p:blipFill>
        <p:spPr>
          <a:xfrm>
            <a:off x="603611" y="3845560"/>
            <a:ext cx="10984778" cy="3012440"/>
          </a:xfrm>
          <a:prstGeom prst="rect">
            <a:avLst/>
          </a:prstGeom>
        </p:spPr>
      </p:pic>
    </p:spTree>
    <p:extLst>
      <p:ext uri="{BB962C8B-B14F-4D97-AF65-F5344CB8AC3E}">
        <p14:creationId xmlns:p14="http://schemas.microsoft.com/office/powerpoint/2010/main" val="12554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2"/>
          <p:cNvSpPr>
            <a:spLocks noGrp="1" noChangeArrowheads="1"/>
          </p:cNvSpPr>
          <p:nvPr>
            <p:ph type="title"/>
          </p:nvPr>
        </p:nvSpPr>
        <p:spPr/>
        <p:txBody>
          <a:bodyPr/>
          <a:lstStyle/>
          <a:p>
            <a:pPr eaLnBrk="1" hangingPunct="1"/>
            <a:r>
              <a:rPr lang="zh-CN" altLang="en-US" dirty="0"/>
              <a:t>信息的传输方式</a:t>
            </a:r>
          </a:p>
        </p:txBody>
      </p:sp>
      <p:sp>
        <p:nvSpPr>
          <p:cNvPr id="27652" name="矩形 3"/>
          <p:cNvSpPr>
            <a:spLocks noGrp="1" noChangeArrowheads="1"/>
          </p:cNvSpPr>
          <p:nvPr>
            <p:ph type="body" idx="1"/>
          </p:nvPr>
        </p:nvSpPr>
        <p:spPr>
          <a:xfrm>
            <a:off x="487822" y="942764"/>
            <a:ext cx="11379058" cy="5637024"/>
          </a:xfrm>
        </p:spPr>
        <p:txBody>
          <a:bodyPr>
            <a:normAutofit fontScale="92500" lnSpcReduction="20000"/>
          </a:bodyPr>
          <a:lstStyle/>
          <a:p>
            <a:pPr eaLnBrk="1" hangingPunct="1"/>
            <a:r>
              <a:rPr lang="zh-CN" altLang="en-US" b="1" dirty="0"/>
              <a:t>并行传送</a:t>
            </a:r>
            <a:endParaRPr lang="en-US" altLang="zh-CN" b="1" dirty="0"/>
          </a:p>
          <a:p>
            <a:pPr lvl="1" eaLnBrk="1" hangingPunct="1"/>
            <a:r>
              <a:rPr lang="zh-CN" altLang="en-US" sz="2400" dirty="0"/>
              <a:t>传输距离短，线间串绕严重</a:t>
            </a:r>
          </a:p>
          <a:p>
            <a:r>
              <a:rPr lang="zh-CN" altLang="en-US" b="1" dirty="0"/>
              <a:t>串行传送</a:t>
            </a:r>
            <a:endParaRPr lang="en-US" altLang="zh-CN" b="1" dirty="0"/>
          </a:p>
          <a:p>
            <a:pPr lvl="1"/>
            <a:r>
              <a:rPr lang="zh-CN" altLang="en-US" sz="2400" dirty="0"/>
              <a:t>传输距离长，无串绕，频率高 </a:t>
            </a:r>
            <a:endParaRPr lang="en-US" altLang="zh-CN" sz="2400" dirty="0"/>
          </a:p>
          <a:p>
            <a:pPr lvl="1"/>
            <a:r>
              <a:rPr lang="en-US" altLang="zh-CN" sz="2400" dirty="0"/>
              <a:t>SCSI </a:t>
            </a:r>
            <a:r>
              <a:rPr lang="en-US" altLang="zh-CN" sz="2400" dirty="0">
                <a:sym typeface="Wingdings" panose="05000000000000000000" pitchFamily="2" charset="2"/>
              </a:rPr>
              <a:t> SAS   PATA  SATA    PCI  PCIe</a:t>
            </a:r>
            <a:endParaRPr lang="zh-CN" altLang="en-US" sz="2400" dirty="0"/>
          </a:p>
          <a:p>
            <a:r>
              <a:rPr lang="zh-CN" altLang="en-US" b="1" dirty="0"/>
              <a:t>串并行传送</a:t>
            </a:r>
            <a:endParaRPr lang="en-US" altLang="zh-CN" b="1" dirty="0"/>
          </a:p>
          <a:p>
            <a:pPr lvl="1"/>
            <a:r>
              <a:rPr lang="zh-CN" altLang="en-US" sz="2400" dirty="0">
                <a:sym typeface="Wingdings" panose="05000000000000000000" pitchFamily="2" charset="2"/>
              </a:rPr>
              <a:t>高速串行总线</a:t>
            </a:r>
            <a:r>
              <a:rPr lang="en-US" altLang="zh-CN" sz="2400" dirty="0"/>
              <a:t>PCIe</a:t>
            </a:r>
            <a:r>
              <a:rPr lang="zh-CN" altLang="en-US" sz="2400" dirty="0"/>
              <a:t>、</a:t>
            </a:r>
            <a:r>
              <a:rPr lang="en-US" altLang="zh-CN" sz="2400" dirty="0"/>
              <a:t>HT</a:t>
            </a:r>
            <a:r>
              <a:rPr lang="zh-CN" altLang="en-US" sz="2400" dirty="0"/>
              <a:t>、</a:t>
            </a:r>
            <a:r>
              <a:rPr lang="en-US" altLang="zh-CN" sz="2400" dirty="0"/>
              <a:t>QPI</a:t>
            </a:r>
            <a:endParaRPr lang="en-US" altLang="zh-CN" sz="2400" dirty="0">
              <a:sym typeface="Wingdings" panose="05000000000000000000" pitchFamily="2" charset="2"/>
            </a:endParaRPr>
          </a:p>
          <a:p>
            <a:r>
              <a:rPr lang="zh-CN" altLang="en-US" b="1" dirty="0">
                <a:sym typeface="Wingdings" panose="05000000000000000000" pitchFamily="2" charset="2"/>
              </a:rPr>
              <a:t>分时传送</a:t>
            </a:r>
            <a:endParaRPr lang="en-US" altLang="zh-CN" b="1" dirty="0">
              <a:sym typeface="Wingdings" panose="05000000000000000000" pitchFamily="2" charset="2"/>
            </a:endParaRPr>
          </a:p>
          <a:p>
            <a:pPr lvl="1"/>
            <a:r>
              <a:rPr lang="zh-CN" altLang="en-US" sz="2400" dirty="0">
                <a:sym typeface="Wingdings" panose="05000000000000000000" pitchFamily="2" charset="2"/>
              </a:rPr>
              <a:t>总线功能复用，减少线缆，降低成本，</a:t>
            </a:r>
            <a:endParaRPr lang="en-US" altLang="zh-CN" sz="2400" dirty="0">
              <a:sym typeface="Wingdings" panose="05000000000000000000" pitchFamily="2" charset="2"/>
            </a:endParaRPr>
          </a:p>
          <a:p>
            <a:pPr lvl="1"/>
            <a:r>
              <a:rPr lang="zh-CN" altLang="en-US" sz="2400" dirty="0">
                <a:sym typeface="Wingdings" panose="05000000000000000000" pitchFamily="2" charset="2"/>
              </a:rPr>
              <a:t>多部件分时使用总线</a:t>
            </a:r>
            <a:endParaRPr lang="en-US" altLang="zh-CN" sz="2400" dirty="0">
              <a:sym typeface="Wingdings" panose="05000000000000000000" pitchFamily="2" charset="2"/>
            </a:endParaRPr>
          </a:p>
          <a:p>
            <a:pPr lvl="1"/>
            <a:endParaRPr lang="zh-CN" altLang="en-US" sz="2400" dirty="0"/>
          </a:p>
          <a:p>
            <a:pPr eaLnBrk="1" hangingPunct="1"/>
            <a:endParaRPr lang="en-US" altLang="zh-CN" dirty="0"/>
          </a:p>
        </p:txBody>
      </p:sp>
    </p:spTree>
    <p:extLst>
      <p:ext uri="{BB962C8B-B14F-4D97-AF65-F5344CB8AC3E}">
        <p14:creationId xmlns:p14="http://schemas.microsoft.com/office/powerpoint/2010/main" val="1765110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2"/>
          <p:cNvSpPr>
            <a:spLocks noGrp="1" noChangeArrowheads="1"/>
          </p:cNvSpPr>
          <p:nvPr>
            <p:ph type="title"/>
          </p:nvPr>
        </p:nvSpPr>
        <p:spPr/>
        <p:txBody>
          <a:bodyPr/>
          <a:lstStyle/>
          <a:p>
            <a:pPr eaLnBrk="1" hangingPunct="1"/>
            <a:r>
              <a:rPr lang="en-US" altLang="zh-CN" dirty="0"/>
              <a:t>8.2.3 </a:t>
            </a:r>
            <a:r>
              <a:rPr lang="zh-CN" altLang="en-US" dirty="0"/>
              <a:t>总线的仲裁</a:t>
            </a:r>
          </a:p>
        </p:txBody>
      </p:sp>
      <p:sp>
        <p:nvSpPr>
          <p:cNvPr id="32772" name="矩形 3"/>
          <p:cNvSpPr>
            <a:spLocks noGrp="1" noChangeArrowheads="1"/>
          </p:cNvSpPr>
          <p:nvPr>
            <p:ph type="body" idx="1"/>
          </p:nvPr>
        </p:nvSpPr>
        <p:spPr/>
        <p:txBody>
          <a:bodyPr/>
          <a:lstStyle/>
          <a:p>
            <a:pPr eaLnBrk="1" hangingPunct="1"/>
            <a:r>
              <a:rPr lang="zh-CN" altLang="en-US" b="1" dirty="0">
                <a:solidFill>
                  <a:srgbClr val="18978B"/>
                </a:solidFill>
                <a:latin typeface="华文新魏" panose="02010800040101010101" pitchFamily="2" charset="-122"/>
              </a:rPr>
              <a:t>总线仲裁</a:t>
            </a:r>
            <a:r>
              <a:rPr lang="zh-CN" altLang="en-US" dirty="0">
                <a:latin typeface="华文新魏" panose="02010800040101010101" pitchFamily="2" charset="-122"/>
              </a:rPr>
              <a:t>：对总线的使用进行合理的分配和管理</a:t>
            </a:r>
            <a:endParaRPr lang="en-US" altLang="zh-CN" dirty="0">
              <a:latin typeface="华文新魏" panose="02010800040101010101" pitchFamily="2" charset="-122"/>
            </a:endParaRPr>
          </a:p>
          <a:p>
            <a:pPr lvl="1" eaLnBrk="1" hangingPunct="1"/>
            <a:r>
              <a:rPr lang="zh-CN" altLang="en-US" sz="2400" dirty="0">
                <a:latin typeface="华文新魏" panose="02010800040101010101" pitchFamily="2" charset="-122"/>
              </a:rPr>
              <a:t>部件要使用总线时</a:t>
            </a:r>
            <a:r>
              <a:rPr lang="en-US" altLang="zh-CN" sz="2400" dirty="0">
                <a:latin typeface="华文新魏" panose="02010800040101010101" pitchFamily="2" charset="-122"/>
              </a:rPr>
              <a:t>,</a:t>
            </a:r>
            <a:r>
              <a:rPr lang="zh-CN" altLang="en-US" sz="2400" dirty="0">
                <a:latin typeface="华文新魏" panose="02010800040101010101" pitchFamily="2" charset="-122"/>
              </a:rPr>
              <a:t>要向总线控制器发请求信号</a:t>
            </a:r>
            <a:endParaRPr lang="en-US" altLang="zh-CN" sz="2400" dirty="0">
              <a:latin typeface="华文新魏" panose="02010800040101010101" pitchFamily="2" charset="-122"/>
            </a:endParaRPr>
          </a:p>
          <a:p>
            <a:pPr lvl="1" eaLnBrk="1" hangingPunct="1"/>
            <a:r>
              <a:rPr lang="zh-CN" altLang="en-US" sz="2400" dirty="0">
                <a:latin typeface="华文新魏" panose="02010800040101010101" pitchFamily="2" charset="-122"/>
              </a:rPr>
              <a:t>控制器按各部件的优先级来决定谁使用总线</a:t>
            </a:r>
            <a:endParaRPr lang="en-US" altLang="zh-CN" sz="2400" dirty="0">
              <a:latin typeface="华文新魏" panose="02010800040101010101" pitchFamily="2" charset="-122"/>
            </a:endParaRPr>
          </a:p>
          <a:p>
            <a:pPr eaLnBrk="1" hangingPunct="1"/>
            <a:r>
              <a:rPr lang="zh-CN" altLang="en-US" dirty="0">
                <a:latin typeface="华文新魏" panose="02010800040101010101" pitchFamily="2" charset="-122"/>
              </a:rPr>
              <a:t>根据总线控制器的位置</a:t>
            </a:r>
            <a:r>
              <a:rPr lang="en-US" altLang="zh-CN" dirty="0">
                <a:latin typeface="华文新魏" panose="02010800040101010101" pitchFamily="2" charset="-122"/>
              </a:rPr>
              <a:t>,</a:t>
            </a:r>
            <a:r>
              <a:rPr lang="zh-CN" altLang="en-US" dirty="0">
                <a:latin typeface="华文新魏" panose="02010800040101010101" pitchFamily="2" charset="-122"/>
              </a:rPr>
              <a:t>仲裁方式分两类</a:t>
            </a:r>
            <a:endParaRPr lang="en-US" altLang="zh-CN" dirty="0">
              <a:latin typeface="华文新魏" panose="02010800040101010101" pitchFamily="2" charset="-122"/>
            </a:endParaRPr>
          </a:p>
          <a:p>
            <a:pPr lvl="1" eaLnBrk="1" hangingPunct="1"/>
            <a:r>
              <a:rPr lang="zh-CN" altLang="en-US" sz="2400" dirty="0">
                <a:solidFill>
                  <a:srgbClr val="18978B"/>
                </a:solidFill>
                <a:latin typeface="华文新魏" panose="02010800040101010101" pitchFamily="2" charset="-122"/>
              </a:rPr>
              <a:t>集中式总线仲裁</a:t>
            </a:r>
          </a:p>
          <a:p>
            <a:pPr lvl="1" eaLnBrk="1" hangingPunct="1"/>
            <a:r>
              <a:rPr lang="zh-CN" altLang="en-US" sz="2400" dirty="0">
                <a:solidFill>
                  <a:srgbClr val="18978B"/>
                </a:solidFill>
                <a:latin typeface="华文新魏" panose="02010800040101010101" pitchFamily="2" charset="-122"/>
              </a:rPr>
              <a:t>分布式总线仲裁</a:t>
            </a:r>
          </a:p>
          <a:p>
            <a:pPr eaLnBrk="1" hangingPunct="1"/>
            <a:endParaRPr lang="en-US" altLang="zh-CN" dirty="0">
              <a:latin typeface="华文新魏" panose="02010800040101010101" pitchFamily="2" charset="-122"/>
            </a:endParaRPr>
          </a:p>
        </p:txBody>
      </p:sp>
    </p:spTree>
    <p:extLst>
      <p:ext uri="{BB962C8B-B14F-4D97-AF65-F5344CB8AC3E}">
        <p14:creationId xmlns:p14="http://schemas.microsoft.com/office/powerpoint/2010/main" val="142202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矩形 2"/>
          <p:cNvSpPr>
            <a:spLocks noGrp="1" noChangeArrowheads="1"/>
          </p:cNvSpPr>
          <p:nvPr>
            <p:ph type="title"/>
          </p:nvPr>
        </p:nvSpPr>
        <p:spPr/>
        <p:txBody>
          <a:bodyPr/>
          <a:lstStyle/>
          <a:p>
            <a:pPr eaLnBrk="1" hangingPunct="1"/>
            <a:r>
              <a:rPr lang="zh-CN" altLang="en-US"/>
              <a:t>集中式仲裁</a:t>
            </a:r>
          </a:p>
        </p:txBody>
      </p:sp>
      <p:sp>
        <p:nvSpPr>
          <p:cNvPr id="33796" name="矩形 3"/>
          <p:cNvSpPr>
            <a:spLocks noGrp="1" noChangeArrowheads="1"/>
          </p:cNvSpPr>
          <p:nvPr>
            <p:ph type="body" idx="1"/>
          </p:nvPr>
        </p:nvSpPr>
        <p:spPr/>
        <p:txBody>
          <a:bodyPr/>
          <a:lstStyle/>
          <a:p>
            <a:pPr eaLnBrk="1" hangingPunct="1"/>
            <a:r>
              <a:rPr lang="zh-CN" altLang="en-US" b="1" dirty="0">
                <a:latin typeface="华文新魏" panose="02010800040101010101" pitchFamily="2" charset="-122"/>
              </a:rPr>
              <a:t>链式查询方式</a:t>
            </a:r>
          </a:p>
          <a:p>
            <a:pPr eaLnBrk="1" hangingPunct="1"/>
            <a:r>
              <a:rPr lang="zh-CN" altLang="en-US" b="1" dirty="0">
                <a:latin typeface="华文新魏" panose="02010800040101010101" pitchFamily="2" charset="-122"/>
              </a:rPr>
              <a:t>计数器定时查询方式</a:t>
            </a:r>
          </a:p>
          <a:p>
            <a:pPr eaLnBrk="1" hangingPunct="1"/>
            <a:r>
              <a:rPr lang="zh-CN" altLang="en-US" b="1" dirty="0">
                <a:latin typeface="华文新魏" panose="02010800040101010101" pitchFamily="2" charset="-122"/>
              </a:rPr>
              <a:t>独立请求方式</a:t>
            </a:r>
          </a:p>
          <a:p>
            <a:pPr eaLnBrk="1" hangingPunct="1"/>
            <a:endParaRPr lang="en-US" altLang="zh-CN" dirty="0">
              <a:latin typeface="华文新魏" panose="02010800040101010101" pitchFamily="2" charset="-122"/>
            </a:endParaRPr>
          </a:p>
        </p:txBody>
      </p:sp>
    </p:spTree>
    <p:extLst>
      <p:ext uri="{BB962C8B-B14F-4D97-AF65-F5344CB8AC3E}">
        <p14:creationId xmlns:p14="http://schemas.microsoft.com/office/powerpoint/2010/main" val="386160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链式查询方式</a:t>
            </a:r>
          </a:p>
        </p:txBody>
      </p:sp>
      <p:sp>
        <p:nvSpPr>
          <p:cNvPr id="3" name="内容占位符 2"/>
          <p:cNvSpPr>
            <a:spLocks noGrp="1"/>
          </p:cNvSpPr>
          <p:nvPr>
            <p:ph idx="1"/>
          </p:nvPr>
        </p:nvSpPr>
        <p:spPr>
          <a:xfrm>
            <a:off x="1919536" y="4581128"/>
            <a:ext cx="8218488" cy="2003038"/>
          </a:xfrm>
        </p:spPr>
        <p:txBody>
          <a:bodyPr>
            <a:normAutofit fontScale="92500"/>
          </a:bodyPr>
          <a:lstStyle/>
          <a:p>
            <a:r>
              <a:rPr lang="zh-CN" altLang="en-US" dirty="0"/>
              <a:t>控制线</a:t>
            </a:r>
            <a:r>
              <a:rPr lang="en-US" altLang="zh-CN" dirty="0"/>
              <a:t>3</a:t>
            </a:r>
            <a:r>
              <a:rPr lang="zh-CN" altLang="en-US" dirty="0"/>
              <a:t>根： 总线状态</a:t>
            </a:r>
            <a:r>
              <a:rPr lang="en-US" altLang="zh-CN" dirty="0"/>
              <a:t>BS</a:t>
            </a:r>
            <a:r>
              <a:rPr lang="zh-CN" altLang="en-US" dirty="0"/>
              <a:t>，总线请求</a:t>
            </a:r>
            <a:r>
              <a:rPr lang="en-US" altLang="zh-CN" dirty="0"/>
              <a:t>BR</a:t>
            </a:r>
            <a:r>
              <a:rPr lang="zh-CN" altLang="en-US" dirty="0"/>
              <a:t>，总线授权</a:t>
            </a:r>
            <a:r>
              <a:rPr lang="en-US" altLang="zh-CN" dirty="0"/>
              <a:t>BG</a:t>
            </a:r>
            <a:endParaRPr lang="zh-CN" altLang="zh-CN" dirty="0"/>
          </a:p>
          <a:p>
            <a:r>
              <a:rPr lang="zh-CN" altLang="en-US" dirty="0"/>
              <a:t>仲裁过程：</a:t>
            </a:r>
            <a:r>
              <a:rPr lang="zh-CN" altLang="en-US" sz="1800" dirty="0"/>
              <a:t>监控总线状态，发总线请求，等待总线授权，置总线状态</a:t>
            </a:r>
            <a:endParaRPr lang="en-US" altLang="zh-CN" sz="1800" dirty="0"/>
          </a:p>
          <a:p>
            <a:r>
              <a:rPr lang="zh-CN" altLang="en-US" dirty="0"/>
              <a:t>响应慢，优先级固定，饥饿现象，单点故障敏感</a:t>
            </a:r>
            <a:endParaRPr lang="en-US" altLang="zh-CN" dirty="0"/>
          </a:p>
          <a:p>
            <a:endParaRPr lang="zh-CN" altLang="en-US" dirty="0"/>
          </a:p>
        </p:txBody>
      </p:sp>
      <p:sp>
        <p:nvSpPr>
          <p:cNvPr id="5" name="矩形 3"/>
          <p:cNvSpPr>
            <a:spLocks noChangeArrowheads="1"/>
          </p:cNvSpPr>
          <p:nvPr/>
        </p:nvSpPr>
        <p:spPr bwMode="auto">
          <a:xfrm>
            <a:off x="2743200" y="1450181"/>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tx2"/>
              </a:buClr>
            </a:pPr>
            <a:r>
              <a:rPr kumimoji="1" lang="zh-CN" altLang="en-US" sz="2400">
                <a:latin typeface="+mn-ea"/>
              </a:rPr>
              <a:t>中</a:t>
            </a:r>
          </a:p>
          <a:p>
            <a:pPr algn="ctr">
              <a:lnSpc>
                <a:spcPct val="90000"/>
              </a:lnSpc>
              <a:spcBef>
                <a:spcPct val="20000"/>
              </a:spcBef>
              <a:buClr>
                <a:schemeClr val="tx2"/>
              </a:buClr>
            </a:pPr>
            <a:r>
              <a:rPr kumimoji="1" lang="zh-CN" altLang="en-US" sz="2400">
                <a:latin typeface="+mn-ea"/>
              </a:rPr>
              <a:t>央</a:t>
            </a:r>
          </a:p>
          <a:p>
            <a:pPr algn="ctr">
              <a:lnSpc>
                <a:spcPct val="90000"/>
              </a:lnSpc>
              <a:spcBef>
                <a:spcPct val="20000"/>
              </a:spcBef>
              <a:buClr>
                <a:schemeClr val="tx2"/>
              </a:buClr>
            </a:pPr>
            <a:r>
              <a:rPr kumimoji="1" lang="zh-CN" altLang="en-US" sz="2400">
                <a:latin typeface="+mn-ea"/>
              </a:rPr>
              <a:t>仲</a:t>
            </a:r>
          </a:p>
          <a:p>
            <a:pPr algn="ctr">
              <a:lnSpc>
                <a:spcPct val="90000"/>
              </a:lnSpc>
              <a:spcBef>
                <a:spcPct val="20000"/>
              </a:spcBef>
              <a:buClr>
                <a:schemeClr val="tx2"/>
              </a:buClr>
            </a:pPr>
            <a:r>
              <a:rPr kumimoji="1" lang="zh-CN" altLang="en-US" sz="2400">
                <a:latin typeface="+mn-ea"/>
              </a:rPr>
              <a:t>裁</a:t>
            </a:r>
          </a:p>
          <a:p>
            <a:pPr algn="ctr">
              <a:lnSpc>
                <a:spcPct val="90000"/>
              </a:lnSpc>
              <a:spcBef>
                <a:spcPct val="20000"/>
              </a:spcBef>
              <a:buClr>
                <a:schemeClr val="tx2"/>
              </a:buClr>
            </a:pPr>
            <a:r>
              <a:rPr kumimoji="1" lang="zh-CN" altLang="en-US" sz="2400">
                <a:latin typeface="+mn-ea"/>
              </a:rPr>
              <a:t>器</a:t>
            </a:r>
          </a:p>
        </p:txBody>
      </p:sp>
      <p:sp>
        <p:nvSpPr>
          <p:cNvPr id="6" name="直线 4"/>
          <p:cNvSpPr>
            <a:spLocks noChangeShapeType="1"/>
          </p:cNvSpPr>
          <p:nvPr/>
        </p:nvSpPr>
        <p:spPr bwMode="auto">
          <a:xfrm>
            <a:off x="3733800" y="1666081"/>
            <a:ext cx="5562600" cy="0"/>
          </a:xfrm>
          <a:prstGeom prst="line">
            <a:avLst/>
          </a:prstGeom>
          <a:noFill/>
          <a:ln w="114300">
            <a:solidFill>
              <a:srgbClr val="FF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5"/>
          <p:cNvSpPr>
            <a:spLocks noChangeShapeType="1"/>
          </p:cNvSpPr>
          <p:nvPr/>
        </p:nvSpPr>
        <p:spPr bwMode="auto">
          <a:xfrm>
            <a:off x="3733800" y="209788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6"/>
          <p:cNvSpPr>
            <a:spLocks noChangeShapeType="1"/>
          </p:cNvSpPr>
          <p:nvPr/>
        </p:nvSpPr>
        <p:spPr bwMode="auto">
          <a:xfrm>
            <a:off x="3733800" y="251063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矩形 7"/>
          <p:cNvSpPr>
            <a:spLocks noChangeArrowheads="1"/>
          </p:cNvSpPr>
          <p:nvPr/>
        </p:nvSpPr>
        <p:spPr bwMode="auto">
          <a:xfrm>
            <a:off x="41910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10" name="矩形 8"/>
          <p:cNvSpPr>
            <a:spLocks noChangeArrowheads="1"/>
          </p:cNvSpPr>
          <p:nvPr/>
        </p:nvSpPr>
        <p:spPr bwMode="auto">
          <a:xfrm>
            <a:off x="54864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000" dirty="0">
              <a:solidFill>
                <a:schemeClr val="bg1"/>
              </a:solidFill>
              <a:latin typeface="+mn-ea"/>
            </a:endParaRPr>
          </a:p>
        </p:txBody>
      </p:sp>
      <p:sp>
        <p:nvSpPr>
          <p:cNvPr id="11" name="矩形 9"/>
          <p:cNvSpPr>
            <a:spLocks noChangeArrowheads="1"/>
          </p:cNvSpPr>
          <p:nvPr/>
        </p:nvSpPr>
        <p:spPr bwMode="auto">
          <a:xfrm>
            <a:off x="80772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
        <p:nvSpPr>
          <p:cNvPr id="12" name="任意多边形 10"/>
          <p:cNvSpPr/>
          <p:nvPr/>
        </p:nvSpPr>
        <p:spPr bwMode="auto">
          <a:xfrm>
            <a:off x="4495800" y="3577431"/>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直线 11"/>
          <p:cNvSpPr>
            <a:spLocks noChangeShapeType="1"/>
          </p:cNvSpPr>
          <p:nvPr/>
        </p:nvSpPr>
        <p:spPr bwMode="auto">
          <a:xfrm>
            <a:off x="44958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4" name="直线 12"/>
          <p:cNvSpPr>
            <a:spLocks noChangeShapeType="1"/>
          </p:cNvSpPr>
          <p:nvPr/>
        </p:nvSpPr>
        <p:spPr bwMode="auto">
          <a:xfrm>
            <a:off x="48006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5" name="直线 13"/>
          <p:cNvSpPr>
            <a:spLocks noChangeShapeType="1"/>
          </p:cNvSpPr>
          <p:nvPr/>
        </p:nvSpPr>
        <p:spPr bwMode="auto">
          <a:xfrm flipV="1">
            <a:off x="6096000" y="3958431"/>
            <a:ext cx="7620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直线 14"/>
          <p:cNvSpPr>
            <a:spLocks noChangeShapeType="1"/>
          </p:cNvSpPr>
          <p:nvPr/>
        </p:nvSpPr>
        <p:spPr bwMode="auto">
          <a:xfrm flipV="1">
            <a:off x="7608888" y="3948807"/>
            <a:ext cx="849312" cy="11113"/>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7" name="直线 15"/>
          <p:cNvSpPr>
            <a:spLocks noChangeShapeType="1"/>
          </p:cNvSpPr>
          <p:nvPr/>
        </p:nvSpPr>
        <p:spPr bwMode="auto">
          <a:xfrm>
            <a:off x="6858000" y="3958431"/>
            <a:ext cx="762000" cy="0"/>
          </a:xfrm>
          <a:prstGeom prst="line">
            <a:avLst/>
          </a:prstGeom>
          <a:noFill/>
          <a:ln w="19050">
            <a:solidFill>
              <a:srgbClr val="FF33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自选图形 16"/>
          <p:cNvSpPr>
            <a:spLocks noChangeArrowheads="1"/>
          </p:cNvSpPr>
          <p:nvPr/>
        </p:nvSpPr>
        <p:spPr bwMode="auto">
          <a:xfrm>
            <a:off x="487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19" name="自选图形 17"/>
          <p:cNvSpPr>
            <a:spLocks noChangeArrowheads="1"/>
          </p:cNvSpPr>
          <p:nvPr/>
        </p:nvSpPr>
        <p:spPr bwMode="auto">
          <a:xfrm>
            <a:off x="6172200" y="1737519"/>
            <a:ext cx="139700" cy="1306512"/>
          </a:xfrm>
          <a:prstGeom prst="upDownArrow">
            <a:avLst>
              <a:gd name="adj1" fmla="val 50000"/>
              <a:gd name="adj2" fmla="val 187045"/>
            </a:avLst>
          </a:prstGeom>
          <a:solidFill>
            <a:srgbClr val="66FF33"/>
          </a:soli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20" name="自选图形 18"/>
          <p:cNvSpPr>
            <a:spLocks noChangeArrowheads="1"/>
          </p:cNvSpPr>
          <p:nvPr/>
        </p:nvSpPr>
        <p:spPr bwMode="auto">
          <a:xfrm>
            <a:off x="868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grpSp>
        <p:nvGrpSpPr>
          <p:cNvPr id="21" name="组合 19"/>
          <p:cNvGrpSpPr/>
          <p:nvPr/>
        </p:nvGrpSpPr>
        <p:grpSpPr bwMode="auto">
          <a:xfrm>
            <a:off x="4343400" y="2510631"/>
            <a:ext cx="3886200" cy="533400"/>
            <a:chOff x="1776" y="2012"/>
            <a:chExt cx="2448" cy="336"/>
          </a:xfrm>
        </p:grpSpPr>
        <p:sp>
          <p:nvSpPr>
            <p:cNvPr id="22" name="直线 20"/>
            <p:cNvSpPr>
              <a:spLocks noChangeShapeType="1"/>
            </p:cNvSpPr>
            <p:nvPr/>
          </p:nvSpPr>
          <p:spPr bwMode="auto">
            <a:xfrm>
              <a:off x="1776"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3" name="直线 21"/>
            <p:cNvSpPr>
              <a:spLocks noChangeShapeType="1"/>
            </p:cNvSpPr>
            <p:nvPr/>
          </p:nvSpPr>
          <p:spPr bwMode="auto">
            <a:xfrm>
              <a:off x="2640"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4" name="直线 22"/>
            <p:cNvSpPr>
              <a:spLocks noChangeShapeType="1"/>
            </p:cNvSpPr>
            <p:nvPr/>
          </p:nvSpPr>
          <p:spPr bwMode="auto">
            <a:xfrm>
              <a:off x="4224"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25" name="直线 23"/>
          <p:cNvSpPr>
            <a:spLocks noChangeShapeType="1"/>
          </p:cNvSpPr>
          <p:nvPr/>
        </p:nvSpPr>
        <p:spPr bwMode="auto">
          <a:xfrm>
            <a:off x="3733800" y="3958431"/>
            <a:ext cx="762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6" name="直线 24"/>
          <p:cNvSpPr>
            <a:spLocks noChangeShapeType="1"/>
          </p:cNvSpPr>
          <p:nvPr/>
        </p:nvSpPr>
        <p:spPr bwMode="auto">
          <a:xfrm>
            <a:off x="4800600" y="3958431"/>
            <a:ext cx="9906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7" name="直线 25"/>
          <p:cNvSpPr>
            <a:spLocks noChangeShapeType="1"/>
          </p:cNvSpPr>
          <p:nvPr/>
        </p:nvSpPr>
        <p:spPr bwMode="auto">
          <a:xfrm>
            <a:off x="8763000" y="3958431"/>
            <a:ext cx="6858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8" name="矩形 26"/>
          <p:cNvSpPr>
            <a:spLocks noChangeArrowheads="1"/>
          </p:cNvSpPr>
          <p:nvPr/>
        </p:nvSpPr>
        <p:spPr bwMode="auto">
          <a:xfrm>
            <a:off x="3573086" y="1713706"/>
            <a:ext cx="570669"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BS</a:t>
            </a:r>
          </a:p>
        </p:txBody>
      </p:sp>
      <p:grpSp>
        <p:nvGrpSpPr>
          <p:cNvPr id="29" name="组合 27"/>
          <p:cNvGrpSpPr/>
          <p:nvPr/>
        </p:nvGrpSpPr>
        <p:grpSpPr bwMode="auto">
          <a:xfrm>
            <a:off x="4583114" y="2088357"/>
            <a:ext cx="3889375" cy="955675"/>
            <a:chOff x="1927" y="1746"/>
            <a:chExt cx="2450" cy="602"/>
          </a:xfrm>
        </p:grpSpPr>
        <p:sp>
          <p:nvSpPr>
            <p:cNvPr id="30" name="直线 28"/>
            <p:cNvSpPr>
              <a:spLocks noChangeShapeType="1"/>
            </p:cNvSpPr>
            <p:nvPr/>
          </p:nvSpPr>
          <p:spPr bwMode="auto">
            <a:xfrm flipH="1">
              <a:off x="2784"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1" name="直线 29"/>
            <p:cNvSpPr>
              <a:spLocks noChangeShapeType="1"/>
            </p:cNvSpPr>
            <p:nvPr/>
          </p:nvSpPr>
          <p:spPr bwMode="auto">
            <a:xfrm flipH="1">
              <a:off x="4372" y="1746"/>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2" name="直线 30"/>
            <p:cNvSpPr>
              <a:spLocks noChangeShapeType="1"/>
            </p:cNvSpPr>
            <p:nvPr/>
          </p:nvSpPr>
          <p:spPr bwMode="auto">
            <a:xfrm flipH="1">
              <a:off x="1927"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33" name="矩形 31"/>
          <p:cNvSpPr>
            <a:spLocks noChangeArrowheads="1"/>
          </p:cNvSpPr>
          <p:nvPr/>
        </p:nvSpPr>
        <p:spPr bwMode="auto">
          <a:xfrm>
            <a:off x="3563468" y="2145506"/>
            <a:ext cx="58990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BR</a:t>
            </a:r>
          </a:p>
        </p:txBody>
      </p:sp>
      <p:sp>
        <p:nvSpPr>
          <p:cNvPr id="34" name="矩形 32"/>
          <p:cNvSpPr>
            <a:spLocks noChangeArrowheads="1"/>
          </p:cNvSpPr>
          <p:nvPr/>
        </p:nvSpPr>
        <p:spPr bwMode="auto">
          <a:xfrm>
            <a:off x="3551445" y="3537744"/>
            <a:ext cx="613950"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BG</a:t>
            </a:r>
          </a:p>
        </p:txBody>
      </p:sp>
      <p:sp>
        <p:nvSpPr>
          <p:cNvPr id="35" name="文本框 34"/>
          <p:cNvSpPr txBox="1">
            <a:spLocks noChangeArrowheads="1"/>
          </p:cNvSpPr>
          <p:nvPr/>
        </p:nvSpPr>
        <p:spPr bwMode="auto">
          <a:xfrm>
            <a:off x="5492750" y="1124745"/>
            <a:ext cx="276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数据总线，地址总线</a:t>
            </a:r>
          </a:p>
        </p:txBody>
      </p:sp>
      <p:sp>
        <p:nvSpPr>
          <p:cNvPr id="36" name="任意多边形 35"/>
          <p:cNvSpPr/>
          <p:nvPr/>
        </p:nvSpPr>
        <p:spPr bwMode="auto">
          <a:xfrm>
            <a:off x="5791200"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7" name="直线 36"/>
          <p:cNvSpPr>
            <a:spLocks noChangeShapeType="1"/>
          </p:cNvSpPr>
          <p:nvPr/>
        </p:nvSpPr>
        <p:spPr bwMode="auto">
          <a:xfrm>
            <a:off x="57912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8" name="直线 37"/>
          <p:cNvSpPr>
            <a:spLocks noChangeShapeType="1"/>
          </p:cNvSpPr>
          <p:nvPr/>
        </p:nvSpPr>
        <p:spPr bwMode="auto">
          <a:xfrm>
            <a:off x="60960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9" name="任意多边形 38"/>
          <p:cNvSpPr/>
          <p:nvPr/>
        </p:nvSpPr>
        <p:spPr bwMode="auto">
          <a:xfrm>
            <a:off x="8455025"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0" name="直线 39"/>
          <p:cNvSpPr>
            <a:spLocks noChangeShapeType="1"/>
          </p:cNvSpPr>
          <p:nvPr/>
        </p:nvSpPr>
        <p:spPr bwMode="auto">
          <a:xfrm>
            <a:off x="84550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1" name="直线 40"/>
          <p:cNvSpPr>
            <a:spLocks noChangeShapeType="1"/>
          </p:cNvSpPr>
          <p:nvPr/>
        </p:nvSpPr>
        <p:spPr bwMode="auto">
          <a:xfrm>
            <a:off x="87598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Tree>
    <p:extLst>
      <p:ext uri="{BB962C8B-B14F-4D97-AF65-F5344CB8AC3E}">
        <p14:creationId xmlns:p14="http://schemas.microsoft.com/office/powerpoint/2010/main" val="266676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ppt_h/2"/>
                                          </p:val>
                                        </p:tav>
                                        <p:tav tm="100000">
                                          <p:val>
                                            <p:strVal val="#ppt_y"/>
                                          </p:val>
                                        </p:tav>
                                      </p:tavLst>
                                    </p:anim>
                                    <p:anim calcmode="lin" valueType="num">
                                      <p:cBhvr>
                                        <p:cTn id="41" dur="500" fill="hold"/>
                                        <p:tgtEl>
                                          <p:spTgt spid="20"/>
                                        </p:tgtEl>
                                        <p:attrNameLst>
                                          <p:attrName>ppt_w</p:attrName>
                                        </p:attrNameLst>
                                      </p:cBhvr>
                                      <p:tavLst>
                                        <p:tav tm="0">
                                          <p:val>
                                            <p:strVal val="#ppt_w"/>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childTnLst>
                                </p:cTn>
                              </p:par>
                              <p:par>
                                <p:cTn id="43" presetID="17"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ppt_h/2"/>
                                          </p:val>
                                        </p:tav>
                                        <p:tav tm="100000">
                                          <p:val>
                                            <p:strVal val="#ppt_y"/>
                                          </p:val>
                                        </p:tav>
                                      </p:tavLst>
                                    </p:anim>
                                    <p:anim calcmode="lin" valueType="num">
                                      <p:cBhvr>
                                        <p:cTn id="47" dur="500" fill="hold"/>
                                        <p:tgtEl>
                                          <p:spTgt spid="19"/>
                                        </p:tgtEl>
                                        <p:attrNameLst>
                                          <p:attrName>ppt_w</p:attrName>
                                        </p:attrNameLst>
                                      </p:cBhvr>
                                      <p:tavLst>
                                        <p:tav tm="0">
                                          <p:val>
                                            <p:strVal val="#ppt_w"/>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childTnLst>
                                </p:cTn>
                              </p:par>
                              <p:par>
                                <p:cTn id="49" presetID="17"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ppt_h/2"/>
                                          </p:val>
                                        </p:tav>
                                        <p:tav tm="100000">
                                          <p:val>
                                            <p:strVal val="#ppt_y"/>
                                          </p:val>
                                        </p:tav>
                                      </p:tavLst>
                                    </p:anim>
                                    <p:anim calcmode="lin" valueType="num">
                                      <p:cBhvr>
                                        <p:cTn id="53" dur="500" fill="hold"/>
                                        <p:tgtEl>
                                          <p:spTgt spid="18"/>
                                        </p:tgtEl>
                                        <p:attrNameLst>
                                          <p:attrName>ppt_w</p:attrName>
                                        </p:attrNameLst>
                                      </p:cBhvr>
                                      <p:tavLst>
                                        <p:tav tm="0">
                                          <p:val>
                                            <p:strVal val="#ppt_w"/>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repeatCount="300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additive="base">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repeatCount="300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100000">
                                          <p:val>
                                            <p:strVal val="#ppt_x"/>
                                          </p:val>
                                        </p:tav>
                                      </p:tavLst>
                                    </p:anim>
                                    <p:anim calcmode="lin" valueType="num">
                                      <p:cBhvr>
                                        <p:cTn id="77" dur="500" fill="hold"/>
                                        <p:tgtEl>
                                          <p:spTgt spid="29"/>
                                        </p:tgtEl>
                                        <p:attrNameLst>
                                          <p:attrName>ppt_y</p:attrName>
                                        </p:attrNameLst>
                                      </p:cBhvr>
                                      <p:tavLst>
                                        <p:tav tm="0">
                                          <p:val>
                                            <p:strVal val="#ppt_y-#ppt_h/2"/>
                                          </p:val>
                                        </p:tav>
                                        <p:tav tm="100000">
                                          <p:val>
                                            <p:strVal val="#ppt_y"/>
                                          </p:val>
                                        </p:tav>
                                      </p:tavLst>
                                    </p:anim>
                                    <p:anim calcmode="lin" valueType="num">
                                      <p:cBhvr>
                                        <p:cTn id="78" dur="500" fill="hold"/>
                                        <p:tgtEl>
                                          <p:spTgt spid="29"/>
                                        </p:tgtEl>
                                        <p:attrNameLst>
                                          <p:attrName>ppt_w</p:attrName>
                                        </p:attrNameLst>
                                      </p:cBhvr>
                                      <p:tavLst>
                                        <p:tav tm="0">
                                          <p:val>
                                            <p:strVal val="#ppt_w"/>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repeatCount="300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strVal val="#ppt_h"/>
                                          </p:val>
                                        </p:tav>
                                        <p:tav tm="100000">
                                          <p:val>
                                            <p:strVal val="#ppt_h"/>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1" repeatCount="300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ppt_h/2"/>
                                          </p:val>
                                        </p:tav>
                                        <p:tav tm="100000">
                                          <p:val>
                                            <p:strVal val="#ppt_y"/>
                                          </p:val>
                                        </p:tav>
                                      </p:tavLst>
                                    </p:anim>
                                    <p:anim calcmode="lin" valueType="num">
                                      <p:cBhvr>
                                        <p:cTn id="95" dur="500" fill="hold"/>
                                        <p:tgtEl>
                                          <p:spTgt spid="21"/>
                                        </p:tgtEl>
                                        <p:attrNameLst>
                                          <p:attrName>ppt_w</p:attrName>
                                        </p:attrNameLst>
                                      </p:cBhvr>
                                      <p:tavLst>
                                        <p:tav tm="0">
                                          <p:val>
                                            <p:strVal val="#ppt_w"/>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ppt_x</p:attrName>
                                        </p:attrNameLst>
                                      </p:cBhvr>
                                      <p:tavLst>
                                        <p:tav tm="0">
                                          <p:val>
                                            <p:strVal val="#ppt_x-#ppt_w/2"/>
                                          </p:val>
                                        </p:tav>
                                        <p:tav tm="100000">
                                          <p:val>
                                            <p:strVal val="#ppt_x"/>
                                          </p:val>
                                        </p:tav>
                                      </p:tavLst>
                                    </p:anim>
                                    <p:anim calcmode="lin" valueType="num">
                                      <p:cBhvr>
                                        <p:cTn id="108" dur="500" fill="hold"/>
                                        <p:tgtEl>
                                          <p:spTgt spid="25"/>
                                        </p:tgtEl>
                                        <p:attrNameLst>
                                          <p:attrName>ppt_y</p:attrName>
                                        </p:attrNameLst>
                                      </p:cBhvr>
                                      <p:tavLst>
                                        <p:tav tm="0">
                                          <p:val>
                                            <p:strVal val="#ppt_y"/>
                                          </p:val>
                                        </p:tav>
                                        <p:tav tm="100000">
                                          <p:val>
                                            <p:strVal val="#ppt_y"/>
                                          </p:val>
                                        </p:tav>
                                      </p:tavLst>
                                    </p:anim>
                                    <p:anim calcmode="lin" valueType="num">
                                      <p:cBhvr>
                                        <p:cTn id="109" dur="500" fill="hold"/>
                                        <p:tgtEl>
                                          <p:spTgt spid="25"/>
                                        </p:tgtEl>
                                        <p:attrNameLst>
                                          <p:attrName>ppt_w</p:attrName>
                                        </p:attrNameLst>
                                      </p:cBhvr>
                                      <p:tavLst>
                                        <p:tav tm="0">
                                          <p:val>
                                            <p:fltVal val="0"/>
                                          </p:val>
                                        </p:tav>
                                        <p:tav tm="100000">
                                          <p:val>
                                            <p:strVal val="#ppt_w"/>
                                          </p:val>
                                        </p:tav>
                                      </p:tavLst>
                                    </p:anim>
                                    <p:anim calcmode="lin" valueType="num">
                                      <p:cBhvr>
                                        <p:cTn id="110" dur="500" fill="hold"/>
                                        <p:tgtEl>
                                          <p:spTgt spid="25"/>
                                        </p:tgtEl>
                                        <p:attrNameLst>
                                          <p:attrName>ppt_h</p:attrName>
                                        </p:attrNameLst>
                                      </p:cBhvr>
                                      <p:tavLst>
                                        <p:tav tm="0">
                                          <p:val>
                                            <p:strVal val="#ppt_h"/>
                                          </p:val>
                                        </p:tav>
                                        <p:tav tm="100000">
                                          <p:val>
                                            <p:strVal val="#ppt_h"/>
                                          </p:val>
                                        </p:tav>
                                      </p:tavLst>
                                    </p:anim>
                                  </p:childTnLst>
                                </p:cTn>
                              </p:par>
                            </p:childTnLst>
                          </p:cTn>
                        </p:par>
                        <p:par>
                          <p:cTn id="111" fill="hold">
                            <p:stCondLst>
                              <p:cond delay="1500"/>
                            </p:stCondLst>
                            <p:childTnLst>
                              <p:par>
                                <p:cTn id="112" presetID="17" presetClass="entr" presetSubtype="4" fill="hold" grpId="0" nodeType="afterEffect">
                                  <p:stCondLst>
                                    <p:cond delay="0"/>
                                  </p:stCondLst>
                                  <p:childTnLst>
                                    <p:set>
                                      <p:cBhvr>
                                        <p:cTn id="113" dur="1" fill="hold">
                                          <p:stCondLst>
                                            <p:cond delay="0"/>
                                          </p:stCondLst>
                                        </p:cTn>
                                        <p:tgtEl>
                                          <p:spTgt spid="13"/>
                                        </p:tgtEl>
                                        <p:attrNameLst>
                                          <p:attrName>style.visibility</p:attrName>
                                        </p:attrNameLst>
                                      </p:cBhvr>
                                      <p:to>
                                        <p:strVal val="visible"/>
                                      </p:to>
                                    </p:set>
                                    <p:anim calcmode="lin" valueType="num">
                                      <p:cBhvr>
                                        <p:cTn id="114" dur="500" fill="hold"/>
                                        <p:tgtEl>
                                          <p:spTgt spid="13"/>
                                        </p:tgtEl>
                                        <p:attrNameLst>
                                          <p:attrName>ppt_x</p:attrName>
                                        </p:attrNameLst>
                                      </p:cBhvr>
                                      <p:tavLst>
                                        <p:tav tm="0">
                                          <p:val>
                                            <p:strVal val="#ppt_x"/>
                                          </p:val>
                                        </p:tav>
                                        <p:tav tm="100000">
                                          <p:val>
                                            <p:strVal val="#ppt_x"/>
                                          </p:val>
                                        </p:tav>
                                      </p:tavLst>
                                    </p:anim>
                                    <p:anim calcmode="lin" valueType="num">
                                      <p:cBhvr>
                                        <p:cTn id="115" dur="500" fill="hold"/>
                                        <p:tgtEl>
                                          <p:spTgt spid="13"/>
                                        </p:tgtEl>
                                        <p:attrNameLst>
                                          <p:attrName>ppt_y</p:attrName>
                                        </p:attrNameLst>
                                      </p:cBhvr>
                                      <p:tavLst>
                                        <p:tav tm="0">
                                          <p:val>
                                            <p:strVal val="#ppt_y+#ppt_h/2"/>
                                          </p:val>
                                        </p:tav>
                                        <p:tav tm="100000">
                                          <p:val>
                                            <p:strVal val="#ppt_y"/>
                                          </p:val>
                                        </p:tav>
                                      </p:tavLst>
                                    </p:anim>
                                    <p:anim calcmode="lin" valueType="num">
                                      <p:cBhvr>
                                        <p:cTn id="116" dur="500" fill="hold"/>
                                        <p:tgtEl>
                                          <p:spTgt spid="13"/>
                                        </p:tgtEl>
                                        <p:attrNameLst>
                                          <p:attrName>ppt_w</p:attrName>
                                        </p:attrNameLst>
                                      </p:cBhvr>
                                      <p:tavLst>
                                        <p:tav tm="0">
                                          <p:val>
                                            <p:strVal val="#ppt_w"/>
                                          </p:val>
                                        </p:tav>
                                        <p:tav tm="100000">
                                          <p:val>
                                            <p:strVal val="#ppt_w"/>
                                          </p:val>
                                        </p:tav>
                                      </p:tavLst>
                                    </p:anim>
                                    <p:anim calcmode="lin" valueType="num">
                                      <p:cBhvr>
                                        <p:cTn id="117" dur="500" fill="hold"/>
                                        <p:tgtEl>
                                          <p:spTgt spid="13"/>
                                        </p:tgtEl>
                                        <p:attrNameLst>
                                          <p:attrName>ppt_h</p:attrName>
                                        </p:attrNameLst>
                                      </p:cBhvr>
                                      <p:tavLst>
                                        <p:tav tm="0">
                                          <p:val>
                                            <p:fltVal val="0"/>
                                          </p:val>
                                        </p:tav>
                                        <p:tav tm="100000">
                                          <p:val>
                                            <p:strVal val="#ppt_h"/>
                                          </p:val>
                                        </p:tav>
                                      </p:tavLst>
                                    </p:anim>
                                  </p:childTnLst>
                                </p:cTn>
                              </p:par>
                            </p:childTnLst>
                          </p:cTn>
                        </p:par>
                        <p:par>
                          <p:cTn id="118" fill="hold">
                            <p:stCondLst>
                              <p:cond delay="2000"/>
                            </p:stCondLst>
                            <p:childTnLst>
                              <p:par>
                                <p:cTn id="119" presetID="22" presetClass="entr" presetSubtype="8" fill="hold" grpId="0" nodeType="afterEffect">
                                  <p:stCondLst>
                                    <p:cond delay="0"/>
                                  </p:stCondLst>
                                  <p:childTnLst>
                                    <p:set>
                                      <p:cBhvr>
                                        <p:cTn id="120" dur="1" fill="hold">
                                          <p:stCondLst>
                                            <p:cond delay="0"/>
                                          </p:stCondLst>
                                        </p:cTn>
                                        <p:tgtEl>
                                          <p:spTgt spid="12"/>
                                        </p:tgtEl>
                                        <p:attrNameLst>
                                          <p:attrName>style.visibility</p:attrName>
                                        </p:attrNameLst>
                                      </p:cBhvr>
                                      <p:to>
                                        <p:strVal val="visible"/>
                                      </p:to>
                                    </p:set>
                                    <p:animEffect transition="in" filter="wipe(left)">
                                      <p:cBhvr>
                                        <p:cTn id="121" dur="500"/>
                                        <p:tgtEl>
                                          <p:spTgt spid="12"/>
                                        </p:tgtEl>
                                      </p:cBhvr>
                                    </p:animEffect>
                                  </p:childTnLst>
                                </p:cTn>
                              </p:par>
                            </p:childTnLst>
                          </p:cTn>
                        </p:par>
                        <p:par>
                          <p:cTn id="122" fill="hold">
                            <p:stCondLst>
                              <p:cond delay="2500"/>
                            </p:stCondLst>
                            <p:childTnLst>
                              <p:par>
                                <p:cTn id="123" presetID="17" presetClass="entr" presetSubtype="1" fill="hold" grpId="0" nodeType="afterEffect">
                                  <p:stCondLst>
                                    <p:cond delay="0"/>
                                  </p:stCondLst>
                                  <p:childTnLst>
                                    <p:set>
                                      <p:cBhvr>
                                        <p:cTn id="124" dur="1" fill="hold">
                                          <p:stCondLst>
                                            <p:cond delay="0"/>
                                          </p:stCondLst>
                                        </p:cTn>
                                        <p:tgtEl>
                                          <p:spTgt spid="14"/>
                                        </p:tgtEl>
                                        <p:attrNameLst>
                                          <p:attrName>style.visibility</p:attrName>
                                        </p:attrNameLst>
                                      </p:cBhvr>
                                      <p:to>
                                        <p:strVal val="visible"/>
                                      </p:to>
                                    </p:set>
                                    <p:anim calcmode="lin" valueType="num">
                                      <p:cBhvr>
                                        <p:cTn id="125" dur="500" fill="hold"/>
                                        <p:tgtEl>
                                          <p:spTgt spid="14"/>
                                        </p:tgtEl>
                                        <p:attrNameLst>
                                          <p:attrName>ppt_x</p:attrName>
                                        </p:attrNameLst>
                                      </p:cBhvr>
                                      <p:tavLst>
                                        <p:tav tm="0">
                                          <p:val>
                                            <p:strVal val="#ppt_x"/>
                                          </p:val>
                                        </p:tav>
                                        <p:tav tm="100000">
                                          <p:val>
                                            <p:strVal val="#ppt_x"/>
                                          </p:val>
                                        </p:tav>
                                      </p:tavLst>
                                    </p:anim>
                                    <p:anim calcmode="lin" valueType="num">
                                      <p:cBhvr>
                                        <p:cTn id="126" dur="500" fill="hold"/>
                                        <p:tgtEl>
                                          <p:spTgt spid="14"/>
                                        </p:tgtEl>
                                        <p:attrNameLst>
                                          <p:attrName>ppt_y</p:attrName>
                                        </p:attrNameLst>
                                      </p:cBhvr>
                                      <p:tavLst>
                                        <p:tav tm="0">
                                          <p:val>
                                            <p:strVal val="#ppt_y-#ppt_h/2"/>
                                          </p:val>
                                        </p:tav>
                                        <p:tav tm="100000">
                                          <p:val>
                                            <p:strVal val="#ppt_y"/>
                                          </p:val>
                                        </p:tav>
                                      </p:tavLst>
                                    </p:anim>
                                    <p:anim calcmode="lin" valueType="num">
                                      <p:cBhvr>
                                        <p:cTn id="127" dur="500" fill="hold"/>
                                        <p:tgtEl>
                                          <p:spTgt spid="14"/>
                                        </p:tgtEl>
                                        <p:attrNameLst>
                                          <p:attrName>ppt_w</p:attrName>
                                        </p:attrNameLst>
                                      </p:cBhvr>
                                      <p:tavLst>
                                        <p:tav tm="0">
                                          <p:val>
                                            <p:strVal val="#ppt_w"/>
                                          </p:val>
                                        </p:tav>
                                        <p:tav tm="100000">
                                          <p:val>
                                            <p:strVal val="#ppt_w"/>
                                          </p:val>
                                        </p:tav>
                                      </p:tavLst>
                                    </p:anim>
                                    <p:anim calcmode="lin" valueType="num">
                                      <p:cBhvr>
                                        <p:cTn id="128" dur="500" fill="hold"/>
                                        <p:tgtEl>
                                          <p:spTgt spid="14"/>
                                        </p:tgtEl>
                                        <p:attrNameLst>
                                          <p:attrName>ppt_h</p:attrName>
                                        </p:attrNameLst>
                                      </p:cBhvr>
                                      <p:tavLst>
                                        <p:tav tm="0">
                                          <p:val>
                                            <p:fltVal val="0"/>
                                          </p:val>
                                        </p:tav>
                                        <p:tav tm="100000">
                                          <p:val>
                                            <p:strVal val="#ppt_h"/>
                                          </p:val>
                                        </p:tav>
                                      </p:tavLst>
                                    </p:anim>
                                  </p:childTnLst>
                                </p:cTn>
                              </p:par>
                            </p:childTnLst>
                          </p:cTn>
                        </p:par>
                        <p:par>
                          <p:cTn id="129" fill="hold">
                            <p:stCondLst>
                              <p:cond delay="3000"/>
                            </p:stCondLst>
                            <p:childTnLst>
                              <p:par>
                                <p:cTn id="130" presetID="17" presetClass="entr" presetSubtype="8" fill="hold" grpId="0" nodeType="afterEffect">
                                  <p:stCondLst>
                                    <p:cond delay="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ppt_x</p:attrName>
                                        </p:attrNameLst>
                                      </p:cBhvr>
                                      <p:tavLst>
                                        <p:tav tm="0">
                                          <p:val>
                                            <p:strVal val="#ppt_x-#ppt_w/2"/>
                                          </p:val>
                                        </p:tav>
                                        <p:tav tm="100000">
                                          <p:val>
                                            <p:strVal val="#ppt_x"/>
                                          </p:val>
                                        </p:tav>
                                      </p:tavLst>
                                    </p:anim>
                                    <p:anim calcmode="lin" valueType="num">
                                      <p:cBhvr>
                                        <p:cTn id="133" dur="500" fill="hold"/>
                                        <p:tgtEl>
                                          <p:spTgt spid="26"/>
                                        </p:tgtEl>
                                        <p:attrNameLst>
                                          <p:attrName>ppt_y</p:attrName>
                                        </p:attrNameLst>
                                      </p:cBhvr>
                                      <p:tavLst>
                                        <p:tav tm="0">
                                          <p:val>
                                            <p:strVal val="#ppt_y"/>
                                          </p:val>
                                        </p:tav>
                                        <p:tav tm="100000">
                                          <p:val>
                                            <p:strVal val="#ppt_y"/>
                                          </p:val>
                                        </p:tav>
                                      </p:tavLst>
                                    </p:anim>
                                    <p:anim calcmode="lin" valueType="num">
                                      <p:cBhvr>
                                        <p:cTn id="134" dur="500" fill="hold"/>
                                        <p:tgtEl>
                                          <p:spTgt spid="26"/>
                                        </p:tgtEl>
                                        <p:attrNameLst>
                                          <p:attrName>ppt_w</p:attrName>
                                        </p:attrNameLst>
                                      </p:cBhvr>
                                      <p:tavLst>
                                        <p:tav tm="0">
                                          <p:val>
                                            <p:fltVal val="0"/>
                                          </p:val>
                                        </p:tav>
                                        <p:tav tm="100000">
                                          <p:val>
                                            <p:strVal val="#ppt_w"/>
                                          </p:val>
                                        </p:tav>
                                      </p:tavLst>
                                    </p:anim>
                                    <p:anim calcmode="lin" valueType="num">
                                      <p:cBhvr>
                                        <p:cTn id="135" dur="500" fill="hold"/>
                                        <p:tgtEl>
                                          <p:spTgt spid="26"/>
                                        </p:tgtEl>
                                        <p:attrNameLst>
                                          <p:attrName>ppt_h</p:attrName>
                                        </p:attrNameLst>
                                      </p:cBhvr>
                                      <p:tavLst>
                                        <p:tav tm="0">
                                          <p:val>
                                            <p:strVal val="#ppt_h"/>
                                          </p:val>
                                        </p:tav>
                                        <p:tav tm="100000">
                                          <p:val>
                                            <p:strVal val="#ppt_h"/>
                                          </p:val>
                                        </p:tav>
                                      </p:tavLst>
                                    </p:anim>
                                  </p:childTnLst>
                                </p:cTn>
                              </p:par>
                            </p:childTnLst>
                          </p:cTn>
                        </p:par>
                        <p:par>
                          <p:cTn id="136" fill="hold">
                            <p:stCondLst>
                              <p:cond delay="3500"/>
                            </p:stCondLst>
                            <p:childTnLst>
                              <p:par>
                                <p:cTn id="137" presetID="17" presetClass="entr" presetSubtype="4" fill="hold" grpId="0" nodeType="afterEffect">
                                  <p:stCondLst>
                                    <p:cond delay="0"/>
                                  </p:stCondLst>
                                  <p:childTnLst>
                                    <p:set>
                                      <p:cBhvr>
                                        <p:cTn id="138" dur="1" fill="hold">
                                          <p:stCondLst>
                                            <p:cond delay="0"/>
                                          </p:stCondLst>
                                        </p:cTn>
                                        <p:tgtEl>
                                          <p:spTgt spid="37"/>
                                        </p:tgtEl>
                                        <p:attrNameLst>
                                          <p:attrName>style.visibility</p:attrName>
                                        </p:attrNameLst>
                                      </p:cBhvr>
                                      <p:to>
                                        <p:strVal val="visible"/>
                                      </p:to>
                                    </p:set>
                                    <p:anim calcmode="lin" valueType="num">
                                      <p:cBhvr>
                                        <p:cTn id="139" dur="500" fill="hold"/>
                                        <p:tgtEl>
                                          <p:spTgt spid="37"/>
                                        </p:tgtEl>
                                        <p:attrNameLst>
                                          <p:attrName>ppt_x</p:attrName>
                                        </p:attrNameLst>
                                      </p:cBhvr>
                                      <p:tavLst>
                                        <p:tav tm="0">
                                          <p:val>
                                            <p:strVal val="#ppt_x"/>
                                          </p:val>
                                        </p:tav>
                                        <p:tav tm="100000">
                                          <p:val>
                                            <p:strVal val="#ppt_x"/>
                                          </p:val>
                                        </p:tav>
                                      </p:tavLst>
                                    </p:anim>
                                    <p:anim calcmode="lin" valueType="num">
                                      <p:cBhvr>
                                        <p:cTn id="140" dur="500" fill="hold"/>
                                        <p:tgtEl>
                                          <p:spTgt spid="37"/>
                                        </p:tgtEl>
                                        <p:attrNameLst>
                                          <p:attrName>ppt_y</p:attrName>
                                        </p:attrNameLst>
                                      </p:cBhvr>
                                      <p:tavLst>
                                        <p:tav tm="0">
                                          <p:val>
                                            <p:strVal val="#ppt_y+#ppt_h/2"/>
                                          </p:val>
                                        </p:tav>
                                        <p:tav tm="100000">
                                          <p:val>
                                            <p:strVal val="#ppt_y"/>
                                          </p:val>
                                        </p:tav>
                                      </p:tavLst>
                                    </p:anim>
                                    <p:anim calcmode="lin" valueType="num">
                                      <p:cBhvr>
                                        <p:cTn id="141" dur="500" fill="hold"/>
                                        <p:tgtEl>
                                          <p:spTgt spid="37"/>
                                        </p:tgtEl>
                                        <p:attrNameLst>
                                          <p:attrName>ppt_w</p:attrName>
                                        </p:attrNameLst>
                                      </p:cBhvr>
                                      <p:tavLst>
                                        <p:tav tm="0">
                                          <p:val>
                                            <p:strVal val="#ppt_w"/>
                                          </p:val>
                                        </p:tav>
                                        <p:tav tm="100000">
                                          <p:val>
                                            <p:strVal val="#ppt_w"/>
                                          </p:val>
                                        </p:tav>
                                      </p:tavLst>
                                    </p:anim>
                                    <p:anim calcmode="lin" valueType="num">
                                      <p:cBhvr>
                                        <p:cTn id="142" dur="500" fill="hold"/>
                                        <p:tgtEl>
                                          <p:spTgt spid="37"/>
                                        </p:tgtEl>
                                        <p:attrNameLst>
                                          <p:attrName>ppt_h</p:attrName>
                                        </p:attrNameLst>
                                      </p:cBhvr>
                                      <p:tavLst>
                                        <p:tav tm="0">
                                          <p:val>
                                            <p:fltVal val="0"/>
                                          </p:val>
                                        </p:tav>
                                        <p:tav tm="100000">
                                          <p:val>
                                            <p:strVal val="#ppt_h"/>
                                          </p:val>
                                        </p:tav>
                                      </p:tavLst>
                                    </p:anim>
                                  </p:childTnLst>
                                </p:cTn>
                              </p:par>
                            </p:childTnLst>
                          </p:cTn>
                        </p:par>
                        <p:par>
                          <p:cTn id="143" fill="hold">
                            <p:stCondLst>
                              <p:cond delay="4000"/>
                            </p:stCondLst>
                            <p:childTnLst>
                              <p:par>
                                <p:cTn id="144" presetID="22" presetClass="entr" presetSubtype="8" fill="hold" grpId="0" nodeType="after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wipe(left)">
                                      <p:cBhvr>
                                        <p:cTn id="146" dur="500"/>
                                        <p:tgtEl>
                                          <p:spTgt spid="36"/>
                                        </p:tgtEl>
                                      </p:cBhvr>
                                    </p:animEffect>
                                  </p:childTnLst>
                                </p:cTn>
                              </p:par>
                            </p:childTnLst>
                          </p:cTn>
                        </p:par>
                        <p:par>
                          <p:cTn id="147" fill="hold">
                            <p:stCondLst>
                              <p:cond delay="4500"/>
                            </p:stCondLst>
                            <p:childTnLst>
                              <p:par>
                                <p:cTn id="148" presetID="17" presetClass="entr" presetSubtype="1" fill="hold" grpId="0" nodeType="afterEffect">
                                  <p:stCondLst>
                                    <p:cond delay="0"/>
                                  </p:stCondLst>
                                  <p:childTnLst>
                                    <p:set>
                                      <p:cBhvr>
                                        <p:cTn id="149" dur="1" fill="hold">
                                          <p:stCondLst>
                                            <p:cond delay="0"/>
                                          </p:stCondLst>
                                        </p:cTn>
                                        <p:tgtEl>
                                          <p:spTgt spid="38"/>
                                        </p:tgtEl>
                                        <p:attrNameLst>
                                          <p:attrName>style.visibility</p:attrName>
                                        </p:attrNameLst>
                                      </p:cBhvr>
                                      <p:to>
                                        <p:strVal val="visible"/>
                                      </p:to>
                                    </p:set>
                                    <p:anim calcmode="lin" valueType="num">
                                      <p:cBhvr>
                                        <p:cTn id="150" dur="500" fill="hold"/>
                                        <p:tgtEl>
                                          <p:spTgt spid="38"/>
                                        </p:tgtEl>
                                        <p:attrNameLst>
                                          <p:attrName>ppt_x</p:attrName>
                                        </p:attrNameLst>
                                      </p:cBhvr>
                                      <p:tavLst>
                                        <p:tav tm="0">
                                          <p:val>
                                            <p:strVal val="#ppt_x"/>
                                          </p:val>
                                        </p:tav>
                                        <p:tav tm="100000">
                                          <p:val>
                                            <p:strVal val="#ppt_x"/>
                                          </p:val>
                                        </p:tav>
                                      </p:tavLst>
                                    </p:anim>
                                    <p:anim calcmode="lin" valueType="num">
                                      <p:cBhvr>
                                        <p:cTn id="151" dur="500" fill="hold"/>
                                        <p:tgtEl>
                                          <p:spTgt spid="38"/>
                                        </p:tgtEl>
                                        <p:attrNameLst>
                                          <p:attrName>ppt_y</p:attrName>
                                        </p:attrNameLst>
                                      </p:cBhvr>
                                      <p:tavLst>
                                        <p:tav tm="0">
                                          <p:val>
                                            <p:strVal val="#ppt_y-#ppt_h/2"/>
                                          </p:val>
                                        </p:tav>
                                        <p:tav tm="100000">
                                          <p:val>
                                            <p:strVal val="#ppt_y"/>
                                          </p:val>
                                        </p:tav>
                                      </p:tavLst>
                                    </p:anim>
                                    <p:anim calcmode="lin" valueType="num">
                                      <p:cBhvr>
                                        <p:cTn id="152" dur="500" fill="hold"/>
                                        <p:tgtEl>
                                          <p:spTgt spid="38"/>
                                        </p:tgtEl>
                                        <p:attrNameLst>
                                          <p:attrName>ppt_w</p:attrName>
                                        </p:attrNameLst>
                                      </p:cBhvr>
                                      <p:tavLst>
                                        <p:tav tm="0">
                                          <p:val>
                                            <p:strVal val="#ppt_w"/>
                                          </p:val>
                                        </p:tav>
                                        <p:tav tm="100000">
                                          <p:val>
                                            <p:strVal val="#ppt_w"/>
                                          </p:val>
                                        </p:tav>
                                      </p:tavLst>
                                    </p:anim>
                                    <p:anim calcmode="lin" valueType="num">
                                      <p:cBhvr>
                                        <p:cTn id="153" dur="500" fill="hold"/>
                                        <p:tgtEl>
                                          <p:spTgt spid="38"/>
                                        </p:tgtEl>
                                        <p:attrNameLst>
                                          <p:attrName>ppt_h</p:attrName>
                                        </p:attrNameLst>
                                      </p:cBhvr>
                                      <p:tavLst>
                                        <p:tav tm="0">
                                          <p:val>
                                            <p:fltVal val="0"/>
                                          </p:val>
                                        </p:tav>
                                        <p:tav tm="100000">
                                          <p:val>
                                            <p:strVal val="#ppt_h"/>
                                          </p:val>
                                        </p:tav>
                                      </p:tavLst>
                                    </p:anim>
                                  </p:childTnLst>
                                </p:cTn>
                              </p:par>
                            </p:childTnLst>
                          </p:cTn>
                        </p:par>
                        <p:par>
                          <p:cTn id="154" fill="hold">
                            <p:stCondLst>
                              <p:cond delay="5000"/>
                            </p:stCondLst>
                            <p:childTnLst>
                              <p:par>
                                <p:cTn id="155" presetID="17" presetClass="entr" presetSubtype="8" fill="hold" grpId="0" nodeType="afterEffect">
                                  <p:stCondLst>
                                    <p:cond delay="0"/>
                                  </p:stCondLst>
                                  <p:childTnLst>
                                    <p:set>
                                      <p:cBhvr>
                                        <p:cTn id="156" dur="1" fill="hold">
                                          <p:stCondLst>
                                            <p:cond delay="0"/>
                                          </p:stCondLst>
                                        </p:cTn>
                                        <p:tgtEl>
                                          <p:spTgt spid="15"/>
                                        </p:tgtEl>
                                        <p:attrNameLst>
                                          <p:attrName>style.visibility</p:attrName>
                                        </p:attrNameLst>
                                      </p:cBhvr>
                                      <p:to>
                                        <p:strVal val="visible"/>
                                      </p:to>
                                    </p:set>
                                    <p:anim calcmode="lin" valueType="num">
                                      <p:cBhvr>
                                        <p:cTn id="157" dur="500" fill="hold"/>
                                        <p:tgtEl>
                                          <p:spTgt spid="15"/>
                                        </p:tgtEl>
                                        <p:attrNameLst>
                                          <p:attrName>ppt_x</p:attrName>
                                        </p:attrNameLst>
                                      </p:cBhvr>
                                      <p:tavLst>
                                        <p:tav tm="0">
                                          <p:val>
                                            <p:strVal val="#ppt_x-#ppt_w/2"/>
                                          </p:val>
                                        </p:tav>
                                        <p:tav tm="100000">
                                          <p:val>
                                            <p:strVal val="#ppt_x"/>
                                          </p:val>
                                        </p:tav>
                                      </p:tavLst>
                                    </p:anim>
                                    <p:anim calcmode="lin" valueType="num">
                                      <p:cBhvr>
                                        <p:cTn id="158" dur="500" fill="hold"/>
                                        <p:tgtEl>
                                          <p:spTgt spid="15"/>
                                        </p:tgtEl>
                                        <p:attrNameLst>
                                          <p:attrName>ppt_y</p:attrName>
                                        </p:attrNameLst>
                                      </p:cBhvr>
                                      <p:tavLst>
                                        <p:tav tm="0">
                                          <p:val>
                                            <p:strVal val="#ppt_y"/>
                                          </p:val>
                                        </p:tav>
                                        <p:tav tm="100000">
                                          <p:val>
                                            <p:strVal val="#ppt_y"/>
                                          </p:val>
                                        </p:tav>
                                      </p:tavLst>
                                    </p:anim>
                                    <p:anim calcmode="lin" valueType="num">
                                      <p:cBhvr>
                                        <p:cTn id="159" dur="500" fill="hold"/>
                                        <p:tgtEl>
                                          <p:spTgt spid="15"/>
                                        </p:tgtEl>
                                        <p:attrNameLst>
                                          <p:attrName>ppt_w</p:attrName>
                                        </p:attrNameLst>
                                      </p:cBhvr>
                                      <p:tavLst>
                                        <p:tav tm="0">
                                          <p:val>
                                            <p:fltVal val="0"/>
                                          </p:val>
                                        </p:tav>
                                        <p:tav tm="100000">
                                          <p:val>
                                            <p:strVal val="#ppt_w"/>
                                          </p:val>
                                        </p:tav>
                                      </p:tavLst>
                                    </p:anim>
                                    <p:anim calcmode="lin" valueType="num">
                                      <p:cBhvr>
                                        <p:cTn id="160" dur="500" fill="hold"/>
                                        <p:tgtEl>
                                          <p:spTgt spid="15"/>
                                        </p:tgtEl>
                                        <p:attrNameLst>
                                          <p:attrName>ppt_h</p:attrName>
                                        </p:attrNameLst>
                                      </p:cBhvr>
                                      <p:tavLst>
                                        <p:tav tm="0">
                                          <p:val>
                                            <p:strVal val="#ppt_h"/>
                                          </p:val>
                                        </p:tav>
                                        <p:tav tm="100000">
                                          <p:val>
                                            <p:strVal val="#ppt_h"/>
                                          </p:val>
                                        </p:tav>
                                      </p:tavLst>
                                    </p:anim>
                                  </p:childTnLst>
                                </p:cTn>
                              </p:par>
                            </p:childTnLst>
                          </p:cTn>
                        </p:par>
                        <p:par>
                          <p:cTn id="161" fill="hold">
                            <p:stCondLst>
                              <p:cond delay="5500"/>
                            </p:stCondLst>
                            <p:childTnLst>
                              <p:par>
                                <p:cTn id="162" presetID="17" presetClass="entr" presetSubtype="8" fill="hold" grpId="0" nodeType="afterEffect">
                                  <p:stCondLst>
                                    <p:cond delay="0"/>
                                  </p:stCondLst>
                                  <p:childTnLst>
                                    <p:set>
                                      <p:cBhvr>
                                        <p:cTn id="163" dur="1" fill="hold">
                                          <p:stCondLst>
                                            <p:cond delay="0"/>
                                          </p:stCondLst>
                                        </p:cTn>
                                        <p:tgtEl>
                                          <p:spTgt spid="17"/>
                                        </p:tgtEl>
                                        <p:attrNameLst>
                                          <p:attrName>style.visibility</p:attrName>
                                        </p:attrNameLst>
                                      </p:cBhvr>
                                      <p:to>
                                        <p:strVal val="visible"/>
                                      </p:to>
                                    </p:set>
                                    <p:anim calcmode="lin" valueType="num">
                                      <p:cBhvr>
                                        <p:cTn id="164" dur="500" fill="hold"/>
                                        <p:tgtEl>
                                          <p:spTgt spid="17"/>
                                        </p:tgtEl>
                                        <p:attrNameLst>
                                          <p:attrName>ppt_x</p:attrName>
                                        </p:attrNameLst>
                                      </p:cBhvr>
                                      <p:tavLst>
                                        <p:tav tm="0">
                                          <p:val>
                                            <p:strVal val="#ppt_x-#ppt_w/2"/>
                                          </p:val>
                                        </p:tav>
                                        <p:tav tm="100000">
                                          <p:val>
                                            <p:strVal val="#ppt_x"/>
                                          </p:val>
                                        </p:tav>
                                      </p:tavLst>
                                    </p:anim>
                                    <p:anim calcmode="lin" valueType="num">
                                      <p:cBhvr>
                                        <p:cTn id="165" dur="500" fill="hold"/>
                                        <p:tgtEl>
                                          <p:spTgt spid="17"/>
                                        </p:tgtEl>
                                        <p:attrNameLst>
                                          <p:attrName>ppt_y</p:attrName>
                                        </p:attrNameLst>
                                      </p:cBhvr>
                                      <p:tavLst>
                                        <p:tav tm="0">
                                          <p:val>
                                            <p:strVal val="#ppt_y"/>
                                          </p:val>
                                        </p:tav>
                                        <p:tav tm="100000">
                                          <p:val>
                                            <p:strVal val="#ppt_y"/>
                                          </p:val>
                                        </p:tav>
                                      </p:tavLst>
                                    </p:anim>
                                    <p:anim calcmode="lin" valueType="num">
                                      <p:cBhvr>
                                        <p:cTn id="166" dur="500" fill="hold"/>
                                        <p:tgtEl>
                                          <p:spTgt spid="17"/>
                                        </p:tgtEl>
                                        <p:attrNameLst>
                                          <p:attrName>ppt_w</p:attrName>
                                        </p:attrNameLst>
                                      </p:cBhvr>
                                      <p:tavLst>
                                        <p:tav tm="0">
                                          <p:val>
                                            <p:fltVal val="0"/>
                                          </p:val>
                                        </p:tav>
                                        <p:tav tm="100000">
                                          <p:val>
                                            <p:strVal val="#ppt_w"/>
                                          </p:val>
                                        </p:tav>
                                      </p:tavLst>
                                    </p:anim>
                                    <p:anim calcmode="lin" valueType="num">
                                      <p:cBhvr>
                                        <p:cTn id="167" dur="500" fill="hold"/>
                                        <p:tgtEl>
                                          <p:spTgt spid="17"/>
                                        </p:tgtEl>
                                        <p:attrNameLst>
                                          <p:attrName>ppt_h</p:attrName>
                                        </p:attrNameLst>
                                      </p:cBhvr>
                                      <p:tavLst>
                                        <p:tav tm="0">
                                          <p:val>
                                            <p:strVal val="#ppt_h"/>
                                          </p:val>
                                        </p:tav>
                                        <p:tav tm="100000">
                                          <p:val>
                                            <p:strVal val="#ppt_h"/>
                                          </p:val>
                                        </p:tav>
                                      </p:tavLst>
                                    </p:anim>
                                  </p:childTnLst>
                                </p:cTn>
                              </p:par>
                            </p:childTnLst>
                          </p:cTn>
                        </p:par>
                        <p:par>
                          <p:cTn id="168" fill="hold">
                            <p:stCondLst>
                              <p:cond delay="6000"/>
                            </p:stCondLst>
                            <p:childTnLst>
                              <p:par>
                                <p:cTn id="169" presetID="17" presetClass="entr" presetSubtype="8" fill="hold" grpId="0" nodeType="afterEffect">
                                  <p:stCondLst>
                                    <p:cond delay="0"/>
                                  </p:stCondLst>
                                  <p:childTnLst>
                                    <p:set>
                                      <p:cBhvr>
                                        <p:cTn id="170" dur="1" fill="hold">
                                          <p:stCondLst>
                                            <p:cond delay="0"/>
                                          </p:stCondLst>
                                        </p:cTn>
                                        <p:tgtEl>
                                          <p:spTgt spid="16"/>
                                        </p:tgtEl>
                                        <p:attrNameLst>
                                          <p:attrName>style.visibility</p:attrName>
                                        </p:attrNameLst>
                                      </p:cBhvr>
                                      <p:to>
                                        <p:strVal val="visible"/>
                                      </p:to>
                                    </p:set>
                                    <p:anim calcmode="lin" valueType="num">
                                      <p:cBhvr>
                                        <p:cTn id="171" dur="500" fill="hold"/>
                                        <p:tgtEl>
                                          <p:spTgt spid="16"/>
                                        </p:tgtEl>
                                        <p:attrNameLst>
                                          <p:attrName>ppt_x</p:attrName>
                                        </p:attrNameLst>
                                      </p:cBhvr>
                                      <p:tavLst>
                                        <p:tav tm="0">
                                          <p:val>
                                            <p:strVal val="#ppt_x-#ppt_w/2"/>
                                          </p:val>
                                        </p:tav>
                                        <p:tav tm="100000">
                                          <p:val>
                                            <p:strVal val="#ppt_x"/>
                                          </p:val>
                                        </p:tav>
                                      </p:tavLst>
                                    </p:anim>
                                    <p:anim calcmode="lin" valueType="num">
                                      <p:cBhvr>
                                        <p:cTn id="172" dur="500" fill="hold"/>
                                        <p:tgtEl>
                                          <p:spTgt spid="16"/>
                                        </p:tgtEl>
                                        <p:attrNameLst>
                                          <p:attrName>ppt_y</p:attrName>
                                        </p:attrNameLst>
                                      </p:cBhvr>
                                      <p:tavLst>
                                        <p:tav tm="0">
                                          <p:val>
                                            <p:strVal val="#ppt_y"/>
                                          </p:val>
                                        </p:tav>
                                        <p:tav tm="100000">
                                          <p:val>
                                            <p:strVal val="#ppt_y"/>
                                          </p:val>
                                        </p:tav>
                                      </p:tavLst>
                                    </p:anim>
                                    <p:anim calcmode="lin" valueType="num">
                                      <p:cBhvr>
                                        <p:cTn id="173" dur="500" fill="hold"/>
                                        <p:tgtEl>
                                          <p:spTgt spid="16"/>
                                        </p:tgtEl>
                                        <p:attrNameLst>
                                          <p:attrName>ppt_w</p:attrName>
                                        </p:attrNameLst>
                                      </p:cBhvr>
                                      <p:tavLst>
                                        <p:tav tm="0">
                                          <p:val>
                                            <p:fltVal val="0"/>
                                          </p:val>
                                        </p:tav>
                                        <p:tav tm="100000">
                                          <p:val>
                                            <p:strVal val="#ppt_w"/>
                                          </p:val>
                                        </p:tav>
                                      </p:tavLst>
                                    </p:anim>
                                    <p:anim calcmode="lin" valueType="num">
                                      <p:cBhvr>
                                        <p:cTn id="174" dur="500" fill="hold"/>
                                        <p:tgtEl>
                                          <p:spTgt spid="16"/>
                                        </p:tgtEl>
                                        <p:attrNameLst>
                                          <p:attrName>ppt_h</p:attrName>
                                        </p:attrNameLst>
                                      </p:cBhvr>
                                      <p:tavLst>
                                        <p:tav tm="0">
                                          <p:val>
                                            <p:strVal val="#ppt_h"/>
                                          </p:val>
                                        </p:tav>
                                        <p:tav tm="100000">
                                          <p:val>
                                            <p:strVal val="#ppt_h"/>
                                          </p:val>
                                        </p:tav>
                                      </p:tavLst>
                                    </p:anim>
                                  </p:childTnLst>
                                </p:cTn>
                              </p:par>
                            </p:childTnLst>
                          </p:cTn>
                        </p:par>
                        <p:par>
                          <p:cTn id="175" fill="hold">
                            <p:stCondLst>
                              <p:cond delay="6500"/>
                            </p:stCondLst>
                            <p:childTnLst>
                              <p:par>
                                <p:cTn id="176" presetID="17" presetClass="entr" presetSubtype="4" fill="hold" grpId="0" nodeType="after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p:cTn id="178" dur="500" fill="hold"/>
                                        <p:tgtEl>
                                          <p:spTgt spid="40"/>
                                        </p:tgtEl>
                                        <p:attrNameLst>
                                          <p:attrName>ppt_x</p:attrName>
                                        </p:attrNameLst>
                                      </p:cBhvr>
                                      <p:tavLst>
                                        <p:tav tm="0">
                                          <p:val>
                                            <p:strVal val="#ppt_x"/>
                                          </p:val>
                                        </p:tav>
                                        <p:tav tm="100000">
                                          <p:val>
                                            <p:strVal val="#ppt_x"/>
                                          </p:val>
                                        </p:tav>
                                      </p:tavLst>
                                    </p:anim>
                                    <p:anim calcmode="lin" valueType="num">
                                      <p:cBhvr>
                                        <p:cTn id="179" dur="500" fill="hold"/>
                                        <p:tgtEl>
                                          <p:spTgt spid="40"/>
                                        </p:tgtEl>
                                        <p:attrNameLst>
                                          <p:attrName>ppt_y</p:attrName>
                                        </p:attrNameLst>
                                      </p:cBhvr>
                                      <p:tavLst>
                                        <p:tav tm="0">
                                          <p:val>
                                            <p:strVal val="#ppt_y+#ppt_h/2"/>
                                          </p:val>
                                        </p:tav>
                                        <p:tav tm="100000">
                                          <p:val>
                                            <p:strVal val="#ppt_y"/>
                                          </p:val>
                                        </p:tav>
                                      </p:tavLst>
                                    </p:anim>
                                    <p:anim calcmode="lin" valueType="num">
                                      <p:cBhvr>
                                        <p:cTn id="180" dur="500" fill="hold"/>
                                        <p:tgtEl>
                                          <p:spTgt spid="40"/>
                                        </p:tgtEl>
                                        <p:attrNameLst>
                                          <p:attrName>ppt_w</p:attrName>
                                        </p:attrNameLst>
                                      </p:cBhvr>
                                      <p:tavLst>
                                        <p:tav tm="0">
                                          <p:val>
                                            <p:strVal val="#ppt_w"/>
                                          </p:val>
                                        </p:tav>
                                        <p:tav tm="100000">
                                          <p:val>
                                            <p:strVal val="#ppt_w"/>
                                          </p:val>
                                        </p:tav>
                                      </p:tavLst>
                                    </p:anim>
                                    <p:anim calcmode="lin" valueType="num">
                                      <p:cBhvr>
                                        <p:cTn id="181" dur="500" fill="hold"/>
                                        <p:tgtEl>
                                          <p:spTgt spid="40"/>
                                        </p:tgtEl>
                                        <p:attrNameLst>
                                          <p:attrName>ppt_h</p:attrName>
                                        </p:attrNameLst>
                                      </p:cBhvr>
                                      <p:tavLst>
                                        <p:tav tm="0">
                                          <p:val>
                                            <p:fltVal val="0"/>
                                          </p:val>
                                        </p:tav>
                                        <p:tav tm="100000">
                                          <p:val>
                                            <p:strVal val="#ppt_h"/>
                                          </p:val>
                                        </p:tav>
                                      </p:tavLst>
                                    </p:anim>
                                  </p:childTnLst>
                                </p:cTn>
                              </p:par>
                            </p:childTnLst>
                          </p:cTn>
                        </p:par>
                        <p:par>
                          <p:cTn id="182" fill="hold">
                            <p:stCondLst>
                              <p:cond delay="7000"/>
                            </p:stCondLst>
                            <p:childTnLst>
                              <p:par>
                                <p:cTn id="183" presetID="22" presetClass="entr" presetSubtype="8" fill="hold" grpId="0" nodeType="after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wipe(left)">
                                      <p:cBhvr>
                                        <p:cTn id="185" dur="500"/>
                                        <p:tgtEl>
                                          <p:spTgt spid="39"/>
                                        </p:tgtEl>
                                      </p:cBhvr>
                                    </p:animEffect>
                                  </p:childTnLst>
                                </p:cTn>
                              </p:par>
                            </p:childTnLst>
                          </p:cTn>
                        </p:par>
                        <p:par>
                          <p:cTn id="186" fill="hold">
                            <p:stCondLst>
                              <p:cond delay="7500"/>
                            </p:stCondLst>
                            <p:childTnLst>
                              <p:par>
                                <p:cTn id="187" presetID="17" presetClass="entr" presetSubtype="1" fill="hold" grpId="0" nodeType="afterEffect">
                                  <p:stCondLst>
                                    <p:cond delay="0"/>
                                  </p:stCondLst>
                                  <p:childTnLst>
                                    <p:set>
                                      <p:cBhvr>
                                        <p:cTn id="188" dur="1" fill="hold">
                                          <p:stCondLst>
                                            <p:cond delay="0"/>
                                          </p:stCondLst>
                                        </p:cTn>
                                        <p:tgtEl>
                                          <p:spTgt spid="41"/>
                                        </p:tgtEl>
                                        <p:attrNameLst>
                                          <p:attrName>style.visibility</p:attrName>
                                        </p:attrNameLst>
                                      </p:cBhvr>
                                      <p:to>
                                        <p:strVal val="visible"/>
                                      </p:to>
                                    </p:set>
                                    <p:anim calcmode="lin" valueType="num">
                                      <p:cBhvr>
                                        <p:cTn id="189" dur="500" fill="hold"/>
                                        <p:tgtEl>
                                          <p:spTgt spid="41"/>
                                        </p:tgtEl>
                                        <p:attrNameLst>
                                          <p:attrName>ppt_x</p:attrName>
                                        </p:attrNameLst>
                                      </p:cBhvr>
                                      <p:tavLst>
                                        <p:tav tm="0">
                                          <p:val>
                                            <p:strVal val="#ppt_x"/>
                                          </p:val>
                                        </p:tav>
                                        <p:tav tm="100000">
                                          <p:val>
                                            <p:strVal val="#ppt_x"/>
                                          </p:val>
                                        </p:tav>
                                      </p:tavLst>
                                    </p:anim>
                                    <p:anim calcmode="lin" valueType="num">
                                      <p:cBhvr>
                                        <p:cTn id="190" dur="500" fill="hold"/>
                                        <p:tgtEl>
                                          <p:spTgt spid="41"/>
                                        </p:tgtEl>
                                        <p:attrNameLst>
                                          <p:attrName>ppt_y</p:attrName>
                                        </p:attrNameLst>
                                      </p:cBhvr>
                                      <p:tavLst>
                                        <p:tav tm="0">
                                          <p:val>
                                            <p:strVal val="#ppt_y-#ppt_h/2"/>
                                          </p:val>
                                        </p:tav>
                                        <p:tav tm="100000">
                                          <p:val>
                                            <p:strVal val="#ppt_y"/>
                                          </p:val>
                                        </p:tav>
                                      </p:tavLst>
                                    </p:anim>
                                    <p:anim calcmode="lin" valueType="num">
                                      <p:cBhvr>
                                        <p:cTn id="191" dur="500" fill="hold"/>
                                        <p:tgtEl>
                                          <p:spTgt spid="41"/>
                                        </p:tgtEl>
                                        <p:attrNameLst>
                                          <p:attrName>ppt_w</p:attrName>
                                        </p:attrNameLst>
                                      </p:cBhvr>
                                      <p:tavLst>
                                        <p:tav tm="0">
                                          <p:val>
                                            <p:strVal val="#ppt_w"/>
                                          </p:val>
                                        </p:tav>
                                        <p:tav tm="100000">
                                          <p:val>
                                            <p:strVal val="#ppt_w"/>
                                          </p:val>
                                        </p:tav>
                                      </p:tavLst>
                                    </p:anim>
                                    <p:anim calcmode="lin" valueType="num">
                                      <p:cBhvr>
                                        <p:cTn id="192" dur="500" fill="hold"/>
                                        <p:tgtEl>
                                          <p:spTgt spid="41"/>
                                        </p:tgtEl>
                                        <p:attrNameLst>
                                          <p:attrName>ppt_h</p:attrName>
                                        </p:attrNameLst>
                                      </p:cBhvr>
                                      <p:tavLst>
                                        <p:tav tm="0">
                                          <p:val>
                                            <p:fltVal val="0"/>
                                          </p:val>
                                        </p:tav>
                                        <p:tav tm="100000">
                                          <p:val>
                                            <p:strVal val="#ppt_h"/>
                                          </p:val>
                                        </p:tav>
                                      </p:tavLst>
                                    </p:anim>
                                  </p:childTnLst>
                                </p:cTn>
                              </p:par>
                            </p:childTnLst>
                          </p:cTn>
                        </p:par>
                        <p:par>
                          <p:cTn id="193" fill="hold">
                            <p:stCondLst>
                              <p:cond delay="8000"/>
                            </p:stCondLst>
                            <p:childTnLst>
                              <p:par>
                                <p:cTn id="194" presetID="17" presetClass="entr" presetSubtype="8" fill="hold" grpId="0" nodeType="afterEffect">
                                  <p:stCondLst>
                                    <p:cond delay="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ppt_x</p:attrName>
                                        </p:attrNameLst>
                                      </p:cBhvr>
                                      <p:tavLst>
                                        <p:tav tm="0">
                                          <p:val>
                                            <p:strVal val="#ppt_x-#ppt_w/2"/>
                                          </p:val>
                                        </p:tav>
                                        <p:tav tm="100000">
                                          <p:val>
                                            <p:strVal val="#ppt_x"/>
                                          </p:val>
                                        </p:tav>
                                      </p:tavLst>
                                    </p:anim>
                                    <p:anim calcmode="lin" valueType="num">
                                      <p:cBhvr>
                                        <p:cTn id="197" dur="500" fill="hold"/>
                                        <p:tgtEl>
                                          <p:spTgt spid="27"/>
                                        </p:tgtEl>
                                        <p:attrNameLst>
                                          <p:attrName>ppt_y</p:attrName>
                                        </p:attrNameLst>
                                      </p:cBhvr>
                                      <p:tavLst>
                                        <p:tav tm="0">
                                          <p:val>
                                            <p:strVal val="#ppt_y"/>
                                          </p:val>
                                        </p:tav>
                                        <p:tav tm="100000">
                                          <p:val>
                                            <p:strVal val="#ppt_y"/>
                                          </p:val>
                                        </p:tav>
                                      </p:tavLst>
                                    </p:anim>
                                    <p:anim calcmode="lin" valueType="num">
                                      <p:cBhvr>
                                        <p:cTn id="198" dur="500" fill="hold"/>
                                        <p:tgtEl>
                                          <p:spTgt spid="27"/>
                                        </p:tgtEl>
                                        <p:attrNameLst>
                                          <p:attrName>ppt_w</p:attrName>
                                        </p:attrNameLst>
                                      </p:cBhvr>
                                      <p:tavLst>
                                        <p:tav tm="0">
                                          <p:val>
                                            <p:fltVal val="0"/>
                                          </p:val>
                                        </p:tav>
                                        <p:tav tm="100000">
                                          <p:val>
                                            <p:strVal val="#ppt_w"/>
                                          </p:val>
                                        </p:tav>
                                      </p:tavLst>
                                    </p:anim>
                                    <p:anim calcmode="lin" valueType="num">
                                      <p:cBhvr>
                                        <p:cTn id="199"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grpId="0" nodeType="clickEffect">
                                  <p:stCondLst>
                                    <p:cond delay="0"/>
                                  </p:stCondLst>
                                  <p:childTnLst>
                                    <p:set>
                                      <p:cBhvr>
                                        <p:cTn id="203" dur="1" fill="hold">
                                          <p:stCondLst>
                                            <p:cond delay="0"/>
                                          </p:stCondLst>
                                        </p:cTn>
                                        <p:tgtEl>
                                          <p:spTgt spid="3">
                                            <p:txEl>
                                              <p:pRg st="1" end="1"/>
                                            </p:txEl>
                                          </p:spTgt>
                                        </p:tgtEl>
                                        <p:attrNameLst>
                                          <p:attrName>style.visibility</p:attrName>
                                        </p:attrNameLst>
                                      </p:cBhvr>
                                      <p:to>
                                        <p:strVal val="visible"/>
                                      </p:to>
                                    </p:set>
                                    <p:anim calcmode="lin" valueType="num">
                                      <p:cBhvr additive="base">
                                        <p:cTn id="20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grpId="0" nodeType="clickEffect">
                                  <p:stCondLst>
                                    <p:cond delay="0"/>
                                  </p:stCondLst>
                                  <p:childTnLst>
                                    <p:set>
                                      <p:cBhvr>
                                        <p:cTn id="209" dur="1" fill="hold">
                                          <p:stCondLst>
                                            <p:cond delay="0"/>
                                          </p:stCondLst>
                                        </p:cTn>
                                        <p:tgtEl>
                                          <p:spTgt spid="3">
                                            <p:txEl>
                                              <p:pRg st="2" end="2"/>
                                            </p:txEl>
                                          </p:spTgt>
                                        </p:tgtEl>
                                        <p:attrNameLst>
                                          <p:attrName>style.visibility</p:attrName>
                                        </p:attrNameLst>
                                      </p:cBhvr>
                                      <p:to>
                                        <p:strVal val="visible"/>
                                      </p:to>
                                    </p:set>
                                    <p:anim calcmode="lin" valueType="num">
                                      <p:cBhvr additive="base">
                                        <p:cTn id="21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xit" presetSubtype="4" fill="hold" grpId="1" nodeType="clickEffect">
                                  <p:stCondLst>
                                    <p:cond delay="0"/>
                                  </p:stCondLst>
                                  <p:childTnLst>
                                    <p:anim calcmode="lin" valueType="num">
                                      <p:cBhvr additive="base">
                                        <p:cTn id="215" dur="500"/>
                                        <p:tgtEl>
                                          <p:spTgt spid="17"/>
                                        </p:tgtEl>
                                        <p:attrNameLst>
                                          <p:attrName>ppt_x</p:attrName>
                                        </p:attrNameLst>
                                      </p:cBhvr>
                                      <p:tavLst>
                                        <p:tav tm="0">
                                          <p:val>
                                            <p:strVal val="ppt_x"/>
                                          </p:val>
                                        </p:tav>
                                        <p:tav tm="100000">
                                          <p:val>
                                            <p:strVal val="ppt_x"/>
                                          </p:val>
                                        </p:tav>
                                      </p:tavLst>
                                    </p:anim>
                                    <p:anim calcmode="lin" valueType="num">
                                      <p:cBhvr additive="base">
                                        <p:cTn id="216" dur="500"/>
                                        <p:tgtEl>
                                          <p:spTgt spid="17"/>
                                        </p:tgtEl>
                                        <p:attrNameLst>
                                          <p:attrName>ppt_y</p:attrName>
                                        </p:attrNameLst>
                                      </p:cBhvr>
                                      <p:tavLst>
                                        <p:tav tm="0">
                                          <p:val>
                                            <p:strVal val="ppt_y"/>
                                          </p:val>
                                        </p:tav>
                                        <p:tav tm="100000">
                                          <p:val>
                                            <p:strVal val="1+ppt_h/2"/>
                                          </p:val>
                                        </p:tav>
                                      </p:tavLst>
                                    </p:anim>
                                    <p:set>
                                      <p:cBhvr>
                                        <p:cTn id="217" dur="1" fill="hold">
                                          <p:stCondLst>
                                            <p:cond delay="499"/>
                                          </p:stCondLst>
                                        </p:cTn>
                                        <p:tgtEl>
                                          <p:spTgt spid="17"/>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35" presetClass="emph" presetSubtype="0" fill="hold" grpId="1" nodeType="clickEffect">
                                  <p:stCondLst>
                                    <p:cond delay="0"/>
                                  </p:stCondLst>
                                  <p:childTnLst>
                                    <p:anim calcmode="discrete" valueType="str">
                                      <p:cBhvr>
                                        <p:cTn id="221" dur="1000" fill="hold"/>
                                        <p:tgtEl>
                                          <p:spTgt spid="1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1"/>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P spid="25" grpId="0" animBg="1"/>
      <p:bldP spid="26" grpId="0" animBg="1"/>
      <p:bldP spid="27" grpId="0" animBg="1"/>
      <p:bldP spid="28" grpId="0"/>
      <p:bldP spid="33" grpId="0"/>
      <p:bldP spid="34" grpId="0"/>
      <p:bldP spid="35" grpId="0"/>
      <p:bldP spid="36" grpId="0" animBg="1"/>
      <p:bldP spid="37" grpId="0" animBg="1"/>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计数器定时查询方式</a:t>
            </a:r>
          </a:p>
        </p:txBody>
      </p:sp>
      <p:sp>
        <p:nvSpPr>
          <p:cNvPr id="3" name="内容占位符 2"/>
          <p:cNvSpPr>
            <a:spLocks noGrp="1"/>
          </p:cNvSpPr>
          <p:nvPr>
            <p:ph idx="1"/>
          </p:nvPr>
        </p:nvSpPr>
        <p:spPr>
          <a:xfrm>
            <a:off x="1919536" y="4509120"/>
            <a:ext cx="8218488" cy="2152030"/>
          </a:xfrm>
        </p:spPr>
        <p:txBody>
          <a:bodyPr>
            <a:normAutofit fontScale="85000" lnSpcReduction="20000"/>
          </a:bodyPr>
          <a:lstStyle/>
          <a:p>
            <a:r>
              <a:rPr lang="zh-CN" altLang="en-US" dirty="0"/>
              <a:t>控制线</a:t>
            </a:r>
            <a:r>
              <a:rPr lang="en-US" altLang="zh-CN" dirty="0"/>
              <a:t>=2+ log</a:t>
            </a:r>
            <a:r>
              <a:rPr lang="en-US" altLang="zh-CN" sz="2000" baseline="-25000" dirty="0"/>
              <a:t>2</a:t>
            </a:r>
            <a:r>
              <a:rPr lang="en-US" altLang="zh-CN" dirty="0"/>
              <a:t>n </a:t>
            </a:r>
            <a:r>
              <a:rPr lang="zh-CN" altLang="en-US" dirty="0"/>
              <a:t>根</a:t>
            </a:r>
            <a:endParaRPr lang="en-US" altLang="zh-CN" dirty="0"/>
          </a:p>
          <a:p>
            <a:pPr lvl="1"/>
            <a:r>
              <a:rPr lang="zh-CN" altLang="en-US" dirty="0"/>
              <a:t>总线状态</a:t>
            </a:r>
            <a:r>
              <a:rPr lang="en-US" altLang="zh-CN" dirty="0"/>
              <a:t>BS</a:t>
            </a:r>
            <a:r>
              <a:rPr lang="zh-CN" altLang="en-US" dirty="0"/>
              <a:t>、总线请求</a:t>
            </a:r>
            <a:r>
              <a:rPr lang="en-US" altLang="zh-CN" dirty="0"/>
              <a:t>BR</a:t>
            </a:r>
            <a:r>
              <a:rPr lang="zh-CN" altLang="en-US" dirty="0"/>
              <a:t>、地址计数线</a:t>
            </a:r>
            <a:endParaRPr lang="zh-CN" altLang="zh-CN" dirty="0"/>
          </a:p>
          <a:p>
            <a:r>
              <a:rPr lang="zh-CN" altLang="en-US" dirty="0"/>
              <a:t>仲裁过程：总线授权通过设备地址计数来判别</a:t>
            </a:r>
            <a:endParaRPr lang="en-US" altLang="zh-CN" dirty="0"/>
          </a:p>
          <a:p>
            <a:r>
              <a:rPr lang="zh-CN" altLang="en-US" dirty="0"/>
              <a:t>响应慢；优先级可变化</a:t>
            </a:r>
            <a:r>
              <a:rPr lang="en-US" altLang="zh-CN" dirty="0"/>
              <a:t>; </a:t>
            </a:r>
            <a:r>
              <a:rPr lang="zh-CN" altLang="en-US" dirty="0"/>
              <a:t>故障不敏感</a:t>
            </a:r>
            <a:r>
              <a:rPr lang="zh-CN" altLang="zh-CN" dirty="0"/>
              <a:t>；</a:t>
            </a:r>
            <a:r>
              <a:rPr lang="zh-CN" altLang="en-US" dirty="0"/>
              <a:t>扩展困难</a:t>
            </a:r>
            <a:endParaRPr lang="en-US" altLang="zh-CN" dirty="0"/>
          </a:p>
          <a:p>
            <a:endParaRPr lang="zh-CN" altLang="en-US" dirty="0"/>
          </a:p>
        </p:txBody>
      </p:sp>
      <p:sp>
        <p:nvSpPr>
          <p:cNvPr id="5" name="直线 3"/>
          <p:cNvSpPr>
            <a:spLocks noChangeShapeType="1"/>
          </p:cNvSpPr>
          <p:nvPr/>
        </p:nvSpPr>
        <p:spPr bwMode="auto">
          <a:xfrm>
            <a:off x="3507754" y="1581944"/>
            <a:ext cx="6096000" cy="0"/>
          </a:xfrm>
          <a:prstGeom prst="line">
            <a:avLst/>
          </a:prstGeom>
          <a:noFill/>
          <a:ln w="762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4"/>
          <p:cNvSpPr>
            <a:spLocks noChangeShapeType="1"/>
          </p:cNvSpPr>
          <p:nvPr/>
        </p:nvSpPr>
        <p:spPr bwMode="auto">
          <a:xfrm flipH="1">
            <a:off x="3528392" y="25582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5"/>
          <p:cNvSpPr>
            <a:spLocks noChangeShapeType="1"/>
          </p:cNvSpPr>
          <p:nvPr/>
        </p:nvSpPr>
        <p:spPr bwMode="auto">
          <a:xfrm flipH="1">
            <a:off x="3528392" y="28630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文本框 6"/>
          <p:cNvSpPr txBox="1">
            <a:spLocks noChangeArrowheads="1"/>
          </p:cNvSpPr>
          <p:nvPr/>
        </p:nvSpPr>
        <p:spPr bwMode="auto">
          <a:xfrm>
            <a:off x="5641354" y="112474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总线</a:t>
            </a:r>
          </a:p>
        </p:txBody>
      </p:sp>
      <p:sp>
        <p:nvSpPr>
          <p:cNvPr id="9" name="文本框 7"/>
          <p:cNvSpPr txBox="1">
            <a:spLocks noChangeArrowheads="1"/>
          </p:cNvSpPr>
          <p:nvPr/>
        </p:nvSpPr>
        <p:spPr bwMode="auto">
          <a:xfrm>
            <a:off x="6652592" y="170100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设备地址计数</a:t>
            </a:r>
          </a:p>
        </p:txBody>
      </p:sp>
      <p:sp>
        <p:nvSpPr>
          <p:cNvPr id="10" name="直线 8"/>
          <p:cNvSpPr>
            <a:spLocks noChangeShapeType="1"/>
          </p:cNvSpPr>
          <p:nvPr/>
        </p:nvSpPr>
        <p:spPr bwMode="auto">
          <a:xfrm flipV="1">
            <a:off x="436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9"/>
          <p:cNvSpPr>
            <a:spLocks noChangeShapeType="1"/>
          </p:cNvSpPr>
          <p:nvPr/>
        </p:nvSpPr>
        <p:spPr bwMode="auto">
          <a:xfrm flipV="1">
            <a:off x="45189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0"/>
          <p:cNvSpPr>
            <a:spLocks noChangeShapeType="1"/>
          </p:cNvSpPr>
          <p:nvPr/>
        </p:nvSpPr>
        <p:spPr bwMode="auto">
          <a:xfrm flipV="1">
            <a:off x="55857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1"/>
          <p:cNvSpPr>
            <a:spLocks noChangeShapeType="1"/>
          </p:cNvSpPr>
          <p:nvPr/>
        </p:nvSpPr>
        <p:spPr bwMode="auto">
          <a:xfrm flipV="1">
            <a:off x="57381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2"/>
          <p:cNvSpPr>
            <a:spLocks noChangeShapeType="1"/>
          </p:cNvSpPr>
          <p:nvPr/>
        </p:nvSpPr>
        <p:spPr bwMode="auto">
          <a:xfrm flipV="1">
            <a:off x="817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3"/>
          <p:cNvSpPr>
            <a:spLocks noChangeShapeType="1"/>
          </p:cNvSpPr>
          <p:nvPr/>
        </p:nvSpPr>
        <p:spPr bwMode="auto">
          <a:xfrm flipV="1">
            <a:off x="8332167" y="2523332"/>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4"/>
          <p:cNvSpPr>
            <a:spLocks noChangeShapeType="1"/>
          </p:cNvSpPr>
          <p:nvPr/>
        </p:nvSpPr>
        <p:spPr bwMode="auto">
          <a:xfrm>
            <a:off x="883699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文本框 15"/>
          <p:cNvSpPr txBox="1">
            <a:spLocks noChangeArrowheads="1"/>
          </p:cNvSpPr>
          <p:nvPr/>
        </p:nvSpPr>
        <p:spPr bwMode="auto">
          <a:xfrm>
            <a:off x="3690317" y="220583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BR</a:t>
            </a:r>
          </a:p>
        </p:txBody>
      </p:sp>
      <p:sp>
        <p:nvSpPr>
          <p:cNvPr id="18" name="文本框 16"/>
          <p:cNvSpPr txBox="1">
            <a:spLocks noChangeArrowheads="1"/>
          </p:cNvSpPr>
          <p:nvPr/>
        </p:nvSpPr>
        <p:spPr bwMode="auto">
          <a:xfrm>
            <a:off x="3680792" y="25582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19" name="直线 17"/>
          <p:cNvSpPr>
            <a:spLocks noChangeShapeType="1"/>
          </p:cNvSpPr>
          <p:nvPr/>
        </p:nvSpPr>
        <p:spPr bwMode="auto">
          <a:xfrm>
            <a:off x="3507755" y="2132807"/>
            <a:ext cx="6048375" cy="0"/>
          </a:xfrm>
          <a:prstGeom prst="line">
            <a:avLst/>
          </a:prstGeom>
          <a:noFill/>
          <a:ln w="7620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0" name="矩形 18"/>
          <p:cNvSpPr>
            <a:spLocks noChangeArrowheads="1"/>
          </p:cNvSpPr>
          <p:nvPr/>
        </p:nvSpPr>
        <p:spPr bwMode="auto">
          <a:xfrm>
            <a:off x="2517154" y="1197769"/>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rPr>
              <a:t>中</a:t>
            </a:r>
          </a:p>
          <a:p>
            <a:pPr algn="ctr"/>
            <a:r>
              <a:rPr kumimoji="1" lang="zh-CN" altLang="en-US" sz="2400">
                <a:latin typeface="+mn-ea"/>
              </a:rPr>
              <a:t>央</a:t>
            </a:r>
          </a:p>
          <a:p>
            <a:pPr algn="ctr"/>
            <a:r>
              <a:rPr kumimoji="1" lang="zh-CN" altLang="en-US" sz="2400">
                <a:latin typeface="+mn-ea"/>
              </a:rPr>
              <a:t>仲</a:t>
            </a:r>
          </a:p>
          <a:p>
            <a:pPr algn="ctr"/>
            <a:r>
              <a:rPr kumimoji="1" lang="zh-CN" altLang="en-US" sz="2400">
                <a:latin typeface="+mn-ea"/>
              </a:rPr>
              <a:t>裁</a:t>
            </a:r>
          </a:p>
          <a:p>
            <a:pPr algn="ctr"/>
            <a:r>
              <a:rPr kumimoji="1" lang="zh-CN" altLang="en-US" sz="2400">
                <a:latin typeface="+mn-ea"/>
              </a:rPr>
              <a:t>器</a:t>
            </a:r>
          </a:p>
        </p:txBody>
      </p:sp>
      <p:sp>
        <p:nvSpPr>
          <p:cNvPr id="21" name="直线 19"/>
          <p:cNvSpPr>
            <a:spLocks noChangeShapeType="1"/>
          </p:cNvSpPr>
          <p:nvPr/>
        </p:nvSpPr>
        <p:spPr bwMode="auto">
          <a:xfrm>
            <a:off x="6244604"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2" name="直线 20"/>
          <p:cNvSpPr>
            <a:spLocks noChangeShapeType="1"/>
          </p:cNvSpPr>
          <p:nvPr/>
        </p:nvSpPr>
        <p:spPr bwMode="auto">
          <a:xfrm>
            <a:off x="502064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nvGrpSpPr>
          <p:cNvPr id="23" name="组合 21"/>
          <p:cNvGrpSpPr/>
          <p:nvPr/>
        </p:nvGrpSpPr>
        <p:grpSpPr bwMode="auto">
          <a:xfrm>
            <a:off x="4731718" y="2132807"/>
            <a:ext cx="3832225" cy="1187450"/>
            <a:chOff x="1927" y="1773"/>
            <a:chExt cx="2414" cy="748"/>
          </a:xfrm>
        </p:grpSpPr>
        <p:sp>
          <p:nvSpPr>
            <p:cNvPr id="24" name="直线 22"/>
            <p:cNvSpPr>
              <a:spLocks noChangeShapeType="1"/>
            </p:cNvSpPr>
            <p:nvPr/>
          </p:nvSpPr>
          <p:spPr bwMode="auto">
            <a:xfrm>
              <a:off x="1927"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5" name="直线 23"/>
            <p:cNvSpPr>
              <a:spLocks noChangeShapeType="1"/>
            </p:cNvSpPr>
            <p:nvPr/>
          </p:nvSpPr>
          <p:spPr bwMode="auto">
            <a:xfrm>
              <a:off x="2688"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6" name="直线 24"/>
            <p:cNvSpPr>
              <a:spLocks noChangeShapeType="1"/>
            </p:cNvSpPr>
            <p:nvPr/>
          </p:nvSpPr>
          <p:spPr bwMode="auto">
            <a:xfrm>
              <a:off x="4331"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sp>
        <p:nvSpPr>
          <p:cNvPr id="27" name="矩形 25"/>
          <p:cNvSpPr>
            <a:spLocks noChangeArrowheads="1"/>
          </p:cNvSpPr>
          <p:nvPr/>
        </p:nvSpPr>
        <p:spPr bwMode="auto">
          <a:xfrm>
            <a:off x="41570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28" name="矩形 26"/>
          <p:cNvSpPr>
            <a:spLocks noChangeArrowheads="1"/>
          </p:cNvSpPr>
          <p:nvPr/>
        </p:nvSpPr>
        <p:spPr bwMode="auto">
          <a:xfrm>
            <a:off x="54524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400" dirty="0">
              <a:solidFill>
                <a:schemeClr val="bg1"/>
              </a:solidFill>
              <a:latin typeface="+mn-ea"/>
            </a:endParaRPr>
          </a:p>
        </p:txBody>
      </p:sp>
      <p:sp>
        <p:nvSpPr>
          <p:cNvPr id="29" name="矩形 27"/>
          <p:cNvSpPr>
            <a:spLocks noChangeArrowheads="1"/>
          </p:cNvSpPr>
          <p:nvPr/>
        </p:nvSpPr>
        <p:spPr bwMode="auto">
          <a:xfrm>
            <a:off x="80432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Tree>
    <p:extLst>
      <p:ext uri="{BB962C8B-B14F-4D97-AF65-F5344CB8AC3E}">
        <p14:creationId xmlns:p14="http://schemas.microsoft.com/office/powerpoint/2010/main" val="34705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4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repeatCount="400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ppt_x</p:attrName>
                                        </p:attrNameLst>
                                      </p:cBhvr>
                                      <p:tavLst>
                                        <p:tav tm="0">
                                          <p:val>
                                            <p:strVal val="#ppt_x"/>
                                          </p:val>
                                        </p:tav>
                                        <p:tav tm="100000">
                                          <p:val>
                                            <p:strVal val="#ppt_x"/>
                                          </p:val>
                                        </p:tav>
                                      </p:tavLst>
                                    </p:anim>
                                    <p:anim calcmode="lin" valueType="num">
                                      <p:cBhvr>
                                        <p:cTn id="20" dur="500" fill="hold"/>
                                        <p:tgtEl>
                                          <p:spTgt spid="23"/>
                                        </p:tgtEl>
                                        <p:attrNameLst>
                                          <p:attrName>ppt_y</p:attrName>
                                        </p:attrNameLst>
                                      </p:cBhvr>
                                      <p:tavLst>
                                        <p:tav tm="0">
                                          <p:val>
                                            <p:strVal val="#ppt_y-#ppt_h/2"/>
                                          </p:val>
                                        </p:tav>
                                        <p:tav tm="100000">
                                          <p:val>
                                            <p:strVal val="#ppt_y"/>
                                          </p:val>
                                        </p:tav>
                                      </p:tavLst>
                                    </p:anim>
                                    <p:anim calcmode="lin" valueType="num">
                                      <p:cBhvr>
                                        <p:cTn id="21" dur="500" fill="hold"/>
                                        <p:tgtEl>
                                          <p:spTgt spid="23"/>
                                        </p:tgtEl>
                                        <p:attrNameLst>
                                          <p:attrName>ppt_w</p:attrName>
                                        </p:attrNameLst>
                                      </p:cBhvr>
                                      <p:tavLst>
                                        <p:tav tm="0">
                                          <p:val>
                                            <p:strVal val="#ppt_w"/>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p>
        </p:txBody>
      </p:sp>
      <p:sp>
        <p:nvSpPr>
          <p:cNvPr id="3" name="内容占位符 2"/>
          <p:cNvSpPr>
            <a:spLocks noGrp="1"/>
          </p:cNvSpPr>
          <p:nvPr>
            <p:ph idx="1"/>
          </p:nvPr>
        </p:nvSpPr>
        <p:spPr>
          <a:xfrm>
            <a:off x="1919536" y="4293096"/>
            <a:ext cx="8218488" cy="2307290"/>
          </a:xfrm>
        </p:spPr>
        <p:txBody>
          <a:bodyPr>
            <a:normAutofit fontScale="92500" lnSpcReduction="20000"/>
          </a:bodyPr>
          <a:lstStyle/>
          <a:p>
            <a:r>
              <a:rPr lang="zh-CN" altLang="en-US" dirty="0"/>
              <a:t>控制线</a:t>
            </a:r>
            <a:r>
              <a:rPr lang="en-US" altLang="zh-CN" dirty="0"/>
              <a:t>2n+1</a:t>
            </a:r>
            <a:r>
              <a:rPr lang="zh-CN" altLang="en-US" dirty="0"/>
              <a:t>根：</a:t>
            </a:r>
            <a:endParaRPr lang="en-US" altLang="zh-CN" dirty="0"/>
          </a:p>
          <a:p>
            <a:pPr lvl="1"/>
            <a:r>
              <a:rPr lang="zh-CN" altLang="en-US" dirty="0"/>
              <a:t>总线请求</a:t>
            </a:r>
            <a:r>
              <a:rPr lang="en-US" altLang="zh-CN" dirty="0"/>
              <a:t>BR</a:t>
            </a:r>
            <a:r>
              <a:rPr lang="zh-CN" altLang="en-US" dirty="0"/>
              <a:t>、总线授权</a:t>
            </a:r>
            <a:r>
              <a:rPr lang="en-US" altLang="zh-CN" dirty="0"/>
              <a:t>BG</a:t>
            </a:r>
            <a:r>
              <a:rPr lang="zh-CN" altLang="en-US" dirty="0"/>
              <a:t>，总线状态信号</a:t>
            </a:r>
            <a:r>
              <a:rPr lang="en-US" altLang="zh-CN" dirty="0"/>
              <a:t>BS</a:t>
            </a:r>
            <a:endParaRPr lang="zh-CN" altLang="zh-CN" dirty="0"/>
          </a:p>
          <a:p>
            <a:r>
              <a:rPr lang="zh-CN" altLang="en-US" dirty="0"/>
              <a:t>仲裁过程：总线请求，等待总线授权</a:t>
            </a:r>
            <a:endParaRPr lang="en-US" altLang="zh-CN" dirty="0"/>
          </a:p>
          <a:p>
            <a:r>
              <a:rPr lang="zh-CN" altLang="en-US" dirty="0"/>
              <a:t>响应快；优先级可灵活变化</a:t>
            </a:r>
            <a:r>
              <a:rPr lang="en-US" altLang="zh-CN" dirty="0"/>
              <a:t>; </a:t>
            </a:r>
            <a:r>
              <a:rPr lang="zh-CN" altLang="en-US" dirty="0"/>
              <a:t>故障不敏感</a:t>
            </a:r>
            <a:r>
              <a:rPr lang="zh-CN" altLang="zh-CN" dirty="0"/>
              <a:t>；</a:t>
            </a:r>
            <a:r>
              <a:rPr lang="zh-CN" altLang="en-US" dirty="0"/>
              <a:t>扩展容易</a:t>
            </a:r>
            <a:endParaRPr lang="en-US" altLang="zh-CN" dirty="0"/>
          </a:p>
          <a:p>
            <a:endParaRPr lang="zh-CN" altLang="en-US" dirty="0"/>
          </a:p>
        </p:txBody>
      </p:sp>
      <p:sp>
        <p:nvSpPr>
          <p:cNvPr id="5" name="直线 5"/>
          <p:cNvSpPr>
            <a:spLocks noChangeShapeType="1"/>
          </p:cNvSpPr>
          <p:nvPr/>
        </p:nvSpPr>
        <p:spPr bwMode="auto">
          <a:xfrm>
            <a:off x="4008131" y="1304078"/>
            <a:ext cx="4932497" cy="22118"/>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6"/>
          <p:cNvSpPr>
            <a:spLocks noChangeShapeType="1"/>
          </p:cNvSpPr>
          <p:nvPr/>
        </p:nvSpPr>
        <p:spPr bwMode="auto">
          <a:xfrm>
            <a:off x="5778194"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7"/>
          <p:cNvSpPr>
            <a:spLocks noChangeShapeType="1"/>
          </p:cNvSpPr>
          <p:nvPr/>
        </p:nvSpPr>
        <p:spPr bwMode="auto">
          <a:xfrm>
            <a:off x="6979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直线 8"/>
          <p:cNvSpPr>
            <a:spLocks noChangeShapeType="1"/>
          </p:cNvSpPr>
          <p:nvPr/>
        </p:nvSpPr>
        <p:spPr bwMode="auto">
          <a:xfrm>
            <a:off x="8503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9" name="直线 9"/>
          <p:cNvSpPr>
            <a:spLocks noChangeShapeType="1"/>
          </p:cNvSpPr>
          <p:nvPr/>
        </p:nvSpPr>
        <p:spPr bwMode="auto">
          <a:xfrm flipH="1">
            <a:off x="4030639" y="3550568"/>
            <a:ext cx="968092"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0" name="直线 10"/>
          <p:cNvSpPr>
            <a:spLocks noChangeShapeType="1"/>
          </p:cNvSpPr>
          <p:nvPr/>
        </p:nvSpPr>
        <p:spPr bwMode="auto">
          <a:xfrm flipH="1">
            <a:off x="4031015" y="3017168"/>
            <a:ext cx="2326806"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11"/>
          <p:cNvSpPr>
            <a:spLocks noChangeShapeType="1"/>
          </p:cNvSpPr>
          <p:nvPr/>
        </p:nvSpPr>
        <p:spPr bwMode="auto">
          <a:xfrm flipH="1">
            <a:off x="4030639" y="2143362"/>
            <a:ext cx="3711292"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2"/>
          <p:cNvSpPr>
            <a:spLocks noChangeShapeType="1"/>
          </p:cNvSpPr>
          <p:nvPr/>
        </p:nvSpPr>
        <p:spPr bwMode="auto">
          <a:xfrm>
            <a:off x="4008131" y="3321968"/>
            <a:ext cx="1269051"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3"/>
          <p:cNvSpPr>
            <a:spLocks noChangeShapeType="1"/>
          </p:cNvSpPr>
          <p:nvPr/>
        </p:nvSpPr>
        <p:spPr bwMode="auto">
          <a:xfrm>
            <a:off x="4008131" y="2788568"/>
            <a:ext cx="2554406"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4"/>
          <p:cNvSpPr>
            <a:spLocks noChangeShapeType="1"/>
          </p:cNvSpPr>
          <p:nvPr/>
        </p:nvSpPr>
        <p:spPr bwMode="auto">
          <a:xfrm>
            <a:off x="4008131" y="1914762"/>
            <a:ext cx="4005618"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5"/>
          <p:cNvSpPr>
            <a:spLocks noChangeShapeType="1"/>
          </p:cNvSpPr>
          <p:nvPr/>
        </p:nvSpPr>
        <p:spPr bwMode="auto">
          <a:xfrm>
            <a:off x="5277182" y="3321968"/>
            <a:ext cx="0" cy="3810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6"/>
          <p:cNvSpPr>
            <a:spLocks noChangeShapeType="1"/>
          </p:cNvSpPr>
          <p:nvPr/>
        </p:nvSpPr>
        <p:spPr bwMode="auto">
          <a:xfrm>
            <a:off x="4998731" y="3550568"/>
            <a:ext cx="0" cy="1524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直线 17"/>
          <p:cNvSpPr>
            <a:spLocks noChangeShapeType="1"/>
          </p:cNvSpPr>
          <p:nvPr/>
        </p:nvSpPr>
        <p:spPr bwMode="auto">
          <a:xfrm>
            <a:off x="6357821" y="3017168"/>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8" name="直线 18"/>
          <p:cNvSpPr>
            <a:spLocks noChangeShapeType="1"/>
          </p:cNvSpPr>
          <p:nvPr/>
        </p:nvSpPr>
        <p:spPr bwMode="auto">
          <a:xfrm>
            <a:off x="7741931" y="2143362"/>
            <a:ext cx="0" cy="1559606"/>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9" name="直线 19"/>
          <p:cNvSpPr>
            <a:spLocks noChangeShapeType="1"/>
          </p:cNvSpPr>
          <p:nvPr/>
        </p:nvSpPr>
        <p:spPr bwMode="auto">
          <a:xfrm>
            <a:off x="6562537" y="2788568"/>
            <a:ext cx="0" cy="9144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0" name="直线 20"/>
          <p:cNvSpPr>
            <a:spLocks noChangeShapeType="1"/>
          </p:cNvSpPr>
          <p:nvPr/>
        </p:nvSpPr>
        <p:spPr bwMode="auto">
          <a:xfrm>
            <a:off x="8013749" y="1914762"/>
            <a:ext cx="0" cy="1788206"/>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1" name="文本框 21"/>
          <p:cNvSpPr txBox="1">
            <a:spLocks noChangeArrowheads="1"/>
          </p:cNvSpPr>
          <p:nvPr/>
        </p:nvSpPr>
        <p:spPr bwMode="auto">
          <a:xfrm>
            <a:off x="4793015" y="896547"/>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1800" dirty="0">
                <a:solidFill>
                  <a:schemeClr val="tx1"/>
                </a:solidFill>
                <a:latin typeface="+mn-ea"/>
                <a:ea typeface="+mn-ea"/>
              </a:rPr>
              <a:t>总线（地址线、数据线）</a:t>
            </a:r>
          </a:p>
        </p:txBody>
      </p:sp>
      <p:sp>
        <p:nvSpPr>
          <p:cNvPr id="22" name="文本框 22"/>
          <p:cNvSpPr txBox="1">
            <a:spLocks noChangeArrowheads="1"/>
          </p:cNvSpPr>
          <p:nvPr/>
        </p:nvSpPr>
        <p:spPr bwMode="auto">
          <a:xfrm>
            <a:off x="4084331" y="3321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BR1</a:t>
            </a:r>
          </a:p>
        </p:txBody>
      </p:sp>
      <p:sp>
        <p:nvSpPr>
          <p:cNvPr id="23" name="文本框 23"/>
          <p:cNvSpPr txBox="1">
            <a:spLocks noChangeArrowheads="1"/>
          </p:cNvSpPr>
          <p:nvPr/>
        </p:nvSpPr>
        <p:spPr bwMode="auto">
          <a:xfrm>
            <a:off x="4084331" y="2788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BR2</a:t>
            </a:r>
          </a:p>
        </p:txBody>
      </p:sp>
      <p:sp>
        <p:nvSpPr>
          <p:cNvPr id="24" name="文本框 24"/>
          <p:cNvSpPr txBox="1">
            <a:spLocks noChangeArrowheads="1"/>
          </p:cNvSpPr>
          <p:nvPr/>
        </p:nvSpPr>
        <p:spPr bwMode="auto">
          <a:xfrm>
            <a:off x="4084331" y="1914762"/>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BRn</a:t>
            </a:r>
          </a:p>
        </p:txBody>
      </p:sp>
      <p:sp>
        <p:nvSpPr>
          <p:cNvPr id="25" name="文本框 25"/>
          <p:cNvSpPr txBox="1">
            <a:spLocks noChangeArrowheads="1"/>
          </p:cNvSpPr>
          <p:nvPr/>
        </p:nvSpPr>
        <p:spPr bwMode="auto">
          <a:xfrm>
            <a:off x="4084331" y="30171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BG1</a:t>
            </a:r>
          </a:p>
        </p:txBody>
      </p:sp>
      <p:sp>
        <p:nvSpPr>
          <p:cNvPr id="26" name="文本框 26"/>
          <p:cNvSpPr txBox="1">
            <a:spLocks noChangeArrowheads="1"/>
          </p:cNvSpPr>
          <p:nvPr/>
        </p:nvSpPr>
        <p:spPr bwMode="auto">
          <a:xfrm>
            <a:off x="4084331" y="24837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BG2</a:t>
            </a:r>
          </a:p>
        </p:txBody>
      </p:sp>
      <p:sp>
        <p:nvSpPr>
          <p:cNvPr id="27" name="文本框 27"/>
          <p:cNvSpPr txBox="1">
            <a:spLocks noChangeArrowheads="1"/>
          </p:cNvSpPr>
          <p:nvPr/>
        </p:nvSpPr>
        <p:spPr bwMode="auto">
          <a:xfrm>
            <a:off x="4084331" y="1686162"/>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BGn</a:t>
            </a:r>
          </a:p>
        </p:txBody>
      </p:sp>
      <p:sp>
        <p:nvSpPr>
          <p:cNvPr id="28" name="矩形 28"/>
          <p:cNvSpPr>
            <a:spLocks noChangeArrowheads="1"/>
          </p:cNvSpPr>
          <p:nvPr/>
        </p:nvSpPr>
        <p:spPr bwMode="auto">
          <a:xfrm>
            <a:off x="3041344" y="1069306"/>
            <a:ext cx="990600" cy="31686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spcBef>
                <a:spcPct val="20000"/>
              </a:spcBef>
              <a:buClr>
                <a:schemeClr val="tx2"/>
              </a:buClr>
            </a:pPr>
            <a:r>
              <a:rPr kumimoji="1" lang="zh-CN" altLang="en-US" sz="2400" dirty="0">
                <a:latin typeface="+mn-ea"/>
              </a:rPr>
              <a:t>中</a:t>
            </a:r>
          </a:p>
          <a:p>
            <a:pPr algn="ctr">
              <a:lnSpc>
                <a:spcPct val="80000"/>
              </a:lnSpc>
              <a:spcBef>
                <a:spcPct val="20000"/>
              </a:spcBef>
              <a:buClr>
                <a:schemeClr val="tx2"/>
              </a:buClr>
            </a:pPr>
            <a:r>
              <a:rPr kumimoji="1" lang="zh-CN" altLang="en-US" sz="2400" dirty="0">
                <a:latin typeface="+mn-ea"/>
              </a:rPr>
              <a:t>央</a:t>
            </a:r>
          </a:p>
          <a:p>
            <a:pPr algn="ctr">
              <a:lnSpc>
                <a:spcPct val="80000"/>
              </a:lnSpc>
              <a:spcBef>
                <a:spcPct val="20000"/>
              </a:spcBef>
              <a:buClr>
                <a:schemeClr val="tx2"/>
              </a:buClr>
            </a:pPr>
            <a:r>
              <a:rPr kumimoji="1" lang="zh-CN" altLang="en-US" sz="2400" dirty="0">
                <a:latin typeface="+mn-ea"/>
              </a:rPr>
              <a:t>仲</a:t>
            </a:r>
          </a:p>
          <a:p>
            <a:pPr algn="ctr">
              <a:lnSpc>
                <a:spcPct val="80000"/>
              </a:lnSpc>
              <a:spcBef>
                <a:spcPct val="20000"/>
              </a:spcBef>
              <a:buClr>
                <a:schemeClr val="tx2"/>
              </a:buClr>
            </a:pPr>
            <a:r>
              <a:rPr kumimoji="1" lang="zh-CN" altLang="en-US" sz="2400" dirty="0">
                <a:latin typeface="+mn-ea"/>
              </a:rPr>
              <a:t>裁</a:t>
            </a:r>
          </a:p>
          <a:p>
            <a:pPr algn="ctr">
              <a:lnSpc>
                <a:spcPct val="80000"/>
              </a:lnSpc>
              <a:spcBef>
                <a:spcPct val="20000"/>
              </a:spcBef>
              <a:buClr>
                <a:schemeClr val="tx2"/>
              </a:buClr>
            </a:pPr>
            <a:r>
              <a:rPr kumimoji="1" lang="zh-CN" altLang="en-US" sz="2400" dirty="0">
                <a:latin typeface="+mn-ea"/>
              </a:rPr>
              <a:t>器</a:t>
            </a:r>
            <a:endParaRPr kumimoji="1" lang="zh-CN" altLang="en-US" sz="2000" dirty="0">
              <a:latin typeface="+mn-ea"/>
            </a:endParaRPr>
          </a:p>
        </p:txBody>
      </p:sp>
      <p:sp>
        <p:nvSpPr>
          <p:cNvPr id="29" name="矩形 29"/>
          <p:cNvSpPr>
            <a:spLocks noChangeArrowheads="1"/>
          </p:cNvSpPr>
          <p:nvPr/>
        </p:nvSpPr>
        <p:spPr bwMode="auto">
          <a:xfrm>
            <a:off x="49336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1</a:t>
            </a:r>
          </a:p>
        </p:txBody>
      </p:sp>
      <p:sp>
        <p:nvSpPr>
          <p:cNvPr id="30" name="矩形 30"/>
          <p:cNvSpPr>
            <a:spLocks noChangeArrowheads="1"/>
          </p:cNvSpPr>
          <p:nvPr/>
        </p:nvSpPr>
        <p:spPr bwMode="auto">
          <a:xfrm>
            <a:off x="62290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solidFill>
                <a:schemeClr val="bg1"/>
              </a:solidFill>
              <a:latin typeface="+mn-ea"/>
            </a:endParaRPr>
          </a:p>
          <a:p>
            <a:pPr algn="ctr"/>
            <a:r>
              <a:rPr kumimoji="1" lang="zh-CN" altLang="en-US" sz="2000">
                <a:solidFill>
                  <a:schemeClr val="bg1"/>
                </a:solidFill>
                <a:latin typeface="+mn-ea"/>
              </a:rPr>
              <a:t>接口</a:t>
            </a:r>
            <a:r>
              <a:rPr kumimoji="1" lang="en-US" altLang="zh-CN" sz="2000">
                <a:solidFill>
                  <a:schemeClr val="bg1"/>
                </a:solidFill>
                <a:latin typeface="+mn-ea"/>
              </a:rPr>
              <a:t>2</a:t>
            </a:r>
          </a:p>
          <a:p>
            <a:pPr algn="ctr"/>
            <a:endParaRPr kumimoji="1" lang="en-US" altLang="zh-CN" sz="2400">
              <a:solidFill>
                <a:schemeClr val="bg1"/>
              </a:solidFill>
              <a:latin typeface="+mn-ea"/>
            </a:endParaRPr>
          </a:p>
        </p:txBody>
      </p:sp>
      <p:sp>
        <p:nvSpPr>
          <p:cNvPr id="31" name="矩形 31"/>
          <p:cNvSpPr>
            <a:spLocks noChangeArrowheads="1"/>
          </p:cNvSpPr>
          <p:nvPr/>
        </p:nvSpPr>
        <p:spPr bwMode="auto">
          <a:xfrm>
            <a:off x="763239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n</a:t>
            </a:r>
          </a:p>
        </p:txBody>
      </p:sp>
      <p:sp>
        <p:nvSpPr>
          <p:cNvPr id="32" name="直线 5">
            <a:extLst>
              <a:ext uri="{FF2B5EF4-FFF2-40B4-BE49-F238E27FC236}">
                <a16:creationId xmlns:a16="http://schemas.microsoft.com/office/drawing/2014/main" id="{C5139AC7-8C0A-45CD-84E9-089E7AF53A25}"/>
              </a:ext>
            </a:extLst>
          </p:cNvPr>
          <p:cNvSpPr>
            <a:spLocks noChangeShapeType="1"/>
          </p:cNvSpPr>
          <p:nvPr/>
        </p:nvSpPr>
        <p:spPr bwMode="auto">
          <a:xfrm flipH="1">
            <a:off x="4030638" y="1633757"/>
            <a:ext cx="4744871"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33" name="文本框 16">
            <a:extLst>
              <a:ext uri="{FF2B5EF4-FFF2-40B4-BE49-F238E27FC236}">
                <a16:creationId xmlns:a16="http://schemas.microsoft.com/office/drawing/2014/main" id="{C241BB23-8654-478F-9D0C-AEF136C7D532}"/>
              </a:ext>
            </a:extLst>
          </p:cNvPr>
          <p:cNvSpPr txBox="1">
            <a:spLocks noChangeArrowheads="1"/>
          </p:cNvSpPr>
          <p:nvPr/>
        </p:nvSpPr>
        <p:spPr bwMode="auto">
          <a:xfrm>
            <a:off x="4183415" y="13289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34" name="直线 9">
            <a:extLst>
              <a:ext uri="{FF2B5EF4-FFF2-40B4-BE49-F238E27FC236}">
                <a16:creationId xmlns:a16="http://schemas.microsoft.com/office/drawing/2014/main" id="{C7A97508-DEA2-4077-89C9-AE0E68089715}"/>
              </a:ext>
            </a:extLst>
          </p:cNvPr>
          <p:cNvSpPr>
            <a:spLocks noChangeShapeType="1"/>
          </p:cNvSpPr>
          <p:nvPr/>
        </p:nvSpPr>
        <p:spPr bwMode="auto">
          <a:xfrm flipV="1">
            <a:off x="5525185" y="1635557"/>
            <a:ext cx="0" cy="2069211"/>
          </a:xfrm>
          <a:prstGeom prst="line">
            <a:avLst/>
          </a:prstGeom>
          <a:noFill/>
          <a:ln w="19050">
            <a:solidFill>
              <a:srgbClr val="FF3300"/>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35" name="直线 9">
            <a:extLst>
              <a:ext uri="{FF2B5EF4-FFF2-40B4-BE49-F238E27FC236}">
                <a16:creationId xmlns:a16="http://schemas.microsoft.com/office/drawing/2014/main" id="{6EC35E39-131B-453E-8165-8FC365960F99}"/>
              </a:ext>
            </a:extLst>
          </p:cNvPr>
          <p:cNvSpPr>
            <a:spLocks noChangeShapeType="1"/>
          </p:cNvSpPr>
          <p:nvPr/>
        </p:nvSpPr>
        <p:spPr bwMode="auto">
          <a:xfrm flipV="1">
            <a:off x="6764857" y="1635558"/>
            <a:ext cx="0" cy="2069211"/>
          </a:xfrm>
          <a:prstGeom prst="line">
            <a:avLst/>
          </a:prstGeom>
          <a:noFill/>
          <a:ln w="19050">
            <a:solidFill>
              <a:srgbClr val="FF3300"/>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36" name="直线 9">
            <a:extLst>
              <a:ext uri="{FF2B5EF4-FFF2-40B4-BE49-F238E27FC236}">
                <a16:creationId xmlns:a16="http://schemas.microsoft.com/office/drawing/2014/main" id="{55DD524C-87B0-4B6D-8901-FE4FA8FE3F11}"/>
              </a:ext>
            </a:extLst>
          </p:cNvPr>
          <p:cNvSpPr>
            <a:spLocks noChangeShapeType="1"/>
          </p:cNvSpPr>
          <p:nvPr/>
        </p:nvSpPr>
        <p:spPr bwMode="auto">
          <a:xfrm flipV="1">
            <a:off x="8245640" y="1663920"/>
            <a:ext cx="0" cy="2069211"/>
          </a:xfrm>
          <a:prstGeom prst="line">
            <a:avLst/>
          </a:prstGeom>
          <a:noFill/>
          <a:ln w="19050">
            <a:solidFill>
              <a:srgbClr val="FF3300"/>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Tree>
    <p:extLst>
      <p:ext uri="{BB962C8B-B14F-4D97-AF65-F5344CB8AC3E}">
        <p14:creationId xmlns:p14="http://schemas.microsoft.com/office/powerpoint/2010/main" val="2821074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集中式仲裁总结</a:t>
            </a:r>
          </a:p>
        </p:txBody>
      </p:sp>
      <p:graphicFrame>
        <p:nvGraphicFramePr>
          <p:cNvPr id="3" name="表格 2">
            <a:extLst>
              <a:ext uri="{FF2B5EF4-FFF2-40B4-BE49-F238E27FC236}">
                <a16:creationId xmlns:a16="http://schemas.microsoft.com/office/drawing/2014/main" id="{71A9F57D-913A-4CE4-85B1-93849F03DA84}"/>
              </a:ext>
            </a:extLst>
          </p:cNvPr>
          <p:cNvGraphicFramePr>
            <a:graphicFrameLocks noGrp="1"/>
          </p:cNvGraphicFramePr>
          <p:nvPr>
            <p:extLst>
              <p:ext uri="{D42A27DB-BD31-4B8C-83A1-F6EECF244321}">
                <p14:modId xmlns:p14="http://schemas.microsoft.com/office/powerpoint/2010/main" val="457704593"/>
              </p:ext>
            </p:extLst>
          </p:nvPr>
        </p:nvGraphicFramePr>
        <p:xfrm>
          <a:off x="1080985" y="1396227"/>
          <a:ext cx="10187660" cy="4625161"/>
        </p:xfrm>
        <a:graphic>
          <a:graphicData uri="http://schemas.openxmlformats.org/drawingml/2006/table">
            <a:tbl>
              <a:tblPr firstRow="1" bandRow="1">
                <a:tableStyleId>{5C22544A-7EE6-4342-B048-85BDC9FD1C3A}</a:tableStyleId>
              </a:tblPr>
              <a:tblGrid>
                <a:gridCol w="1999099">
                  <a:extLst>
                    <a:ext uri="{9D8B030D-6E8A-4147-A177-3AD203B41FA5}">
                      <a16:colId xmlns:a16="http://schemas.microsoft.com/office/drawing/2014/main" val="3228895459"/>
                    </a:ext>
                  </a:extLst>
                </a:gridCol>
                <a:gridCol w="2637322">
                  <a:extLst>
                    <a:ext uri="{9D8B030D-6E8A-4147-A177-3AD203B41FA5}">
                      <a16:colId xmlns:a16="http://schemas.microsoft.com/office/drawing/2014/main" val="2165728384"/>
                    </a:ext>
                  </a:extLst>
                </a:gridCol>
                <a:gridCol w="2772076">
                  <a:extLst>
                    <a:ext uri="{9D8B030D-6E8A-4147-A177-3AD203B41FA5}">
                      <a16:colId xmlns:a16="http://schemas.microsoft.com/office/drawing/2014/main" val="2375239566"/>
                    </a:ext>
                  </a:extLst>
                </a:gridCol>
                <a:gridCol w="2779163">
                  <a:extLst>
                    <a:ext uri="{9D8B030D-6E8A-4147-A177-3AD203B41FA5}">
                      <a16:colId xmlns:a16="http://schemas.microsoft.com/office/drawing/2014/main" val="1489189934"/>
                    </a:ext>
                  </a:extLst>
                </a:gridCol>
              </a:tblGrid>
              <a:tr h="663636">
                <a:tc>
                  <a:txBody>
                    <a:bodyPr/>
                    <a:lstStyle/>
                    <a:p>
                      <a:pPr>
                        <a:lnSpc>
                          <a:spcPct val="140000"/>
                        </a:lnSpc>
                      </a:pPr>
                      <a:endParaRPr lang="zh-CN" altLang="en-US" sz="2200" b="0" kern="1200" dirty="0">
                        <a:solidFill>
                          <a:srgbClr val="FF0000"/>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链式查询方式</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计数器定时查询</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独立请求方式</a:t>
                      </a:r>
                    </a:p>
                  </a:txBody>
                  <a:tcPr marL="65669" marR="65669" marT="32834" marB="32834" anchor="ctr"/>
                </a:tc>
                <a:extLst>
                  <a:ext uri="{0D108BD9-81ED-4DB2-BD59-A6C34878D82A}">
                    <a16:rowId xmlns:a16="http://schemas.microsoft.com/office/drawing/2014/main" val="1159144546"/>
                  </a:ext>
                </a:extLst>
              </a:tr>
              <a:tr h="1306981">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控制线</a:t>
                      </a: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3</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 </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组（</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2n+1</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extLst>
                  <a:ext uri="{0D108BD9-81ED-4DB2-BD59-A6C34878D82A}">
                    <a16:rowId xmlns:a16="http://schemas.microsoft.com/office/drawing/2014/main" val="728152249"/>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响应速度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快</a:t>
                      </a:r>
                    </a:p>
                  </a:txBody>
                  <a:tcPr marL="65669" marR="65669" marT="32834" marB="32834" anchor="ctr"/>
                </a:tc>
                <a:extLst>
                  <a:ext uri="{0D108BD9-81ED-4DB2-BD59-A6C34878D82A}">
                    <a16:rowId xmlns:a16="http://schemas.microsoft.com/office/drawing/2014/main" val="1106876813"/>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优先级</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优先级固定</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可作适当变化</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可作灵活的变化</a:t>
                      </a:r>
                    </a:p>
                  </a:txBody>
                  <a:tcPr marL="65669" marR="65669" marT="32834" marB="32834" anchor="ctr"/>
                </a:tc>
                <a:extLst>
                  <a:ext uri="{0D108BD9-81ED-4DB2-BD59-A6C34878D82A}">
                    <a16:rowId xmlns:a16="http://schemas.microsoft.com/office/drawing/2014/main" val="3299867666"/>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故障敏感度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非常敏感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extLst>
                  <a:ext uri="{0D108BD9-81ED-4DB2-BD59-A6C34878D82A}">
                    <a16:rowId xmlns:a16="http://schemas.microsoft.com/office/drawing/2014/main" val="4093702942"/>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扩展方式</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难</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extLst>
                  <a:ext uri="{0D108BD9-81ED-4DB2-BD59-A6C34878D82A}">
                    <a16:rowId xmlns:a16="http://schemas.microsoft.com/office/drawing/2014/main" val="4078687655"/>
                  </a:ext>
                </a:extLst>
              </a:tr>
            </a:tbl>
          </a:graphicData>
        </a:graphic>
      </p:graphicFrame>
    </p:spTree>
    <p:extLst>
      <p:ext uri="{BB962C8B-B14F-4D97-AF65-F5344CB8AC3E}">
        <p14:creationId xmlns:p14="http://schemas.microsoft.com/office/powerpoint/2010/main" val="2665950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8.1 </a:t>
            </a:r>
            <a:r>
              <a:rPr lang="zh-CN" altLang="en-US" b="1" dirty="0">
                <a:solidFill>
                  <a:srgbClr val="C00000"/>
                </a:solidFill>
                <a:effectLst>
                  <a:outerShdw blurRad="38100" dist="38100" dir="2700000" algn="tl">
                    <a:srgbClr val="000000">
                      <a:alpha val="43137"/>
                    </a:srgbClr>
                  </a:outerShdw>
                </a:effectLst>
              </a:rPr>
              <a:t>总线概述</a:t>
            </a:r>
          </a:p>
          <a:p>
            <a:r>
              <a:rPr lang="en-US" altLang="zh-CN" b="1" dirty="0"/>
              <a:t>8.2 </a:t>
            </a:r>
            <a:r>
              <a:rPr lang="zh-CN" altLang="en-US" b="1" dirty="0"/>
              <a:t>总线传输机制</a:t>
            </a:r>
            <a:endParaRPr lang="en-US" altLang="zh-CN" b="1" dirty="0"/>
          </a:p>
          <a:p>
            <a:r>
              <a:rPr lang="en-US" altLang="zh-CN" b="1" dirty="0"/>
              <a:t>8.3 </a:t>
            </a:r>
            <a:r>
              <a:rPr lang="zh-CN" altLang="en-US" b="1" dirty="0"/>
              <a:t>总线结构</a:t>
            </a:r>
          </a:p>
          <a:p>
            <a:r>
              <a:rPr lang="en-US" altLang="zh-CN" b="1" dirty="0"/>
              <a:t>8.4 </a:t>
            </a:r>
            <a:r>
              <a:rPr lang="zh-CN" altLang="en-US" b="1"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F93B8-42A0-4783-96EE-C9E9D23D0C1D}"/>
              </a:ext>
            </a:extLst>
          </p:cNvPr>
          <p:cNvSpPr>
            <a:spLocks noGrp="1"/>
          </p:cNvSpPr>
          <p:nvPr>
            <p:ph type="title"/>
          </p:nvPr>
        </p:nvSpPr>
        <p:spPr/>
        <p:txBody>
          <a:bodyPr/>
          <a:lstStyle/>
          <a:p>
            <a:r>
              <a:rPr lang="en-US" altLang="zh-CN" dirty="0"/>
              <a:t>8.2.4 </a:t>
            </a:r>
            <a:r>
              <a:rPr lang="zh-CN" altLang="en-US" dirty="0"/>
              <a:t>总线定时</a:t>
            </a:r>
          </a:p>
        </p:txBody>
      </p:sp>
      <p:sp>
        <p:nvSpPr>
          <p:cNvPr id="3" name="内容占位符 2">
            <a:extLst>
              <a:ext uri="{FF2B5EF4-FFF2-40B4-BE49-F238E27FC236}">
                <a16:creationId xmlns:a16="http://schemas.microsoft.com/office/drawing/2014/main" id="{9A35AEA4-B737-47A7-AB2B-34D74CB543BB}"/>
              </a:ext>
            </a:extLst>
          </p:cNvPr>
          <p:cNvSpPr>
            <a:spLocks noGrp="1"/>
          </p:cNvSpPr>
          <p:nvPr>
            <p:ph idx="1"/>
          </p:nvPr>
        </p:nvSpPr>
        <p:spPr>
          <a:xfrm>
            <a:off x="487822" y="942764"/>
            <a:ext cx="11031078" cy="5637024"/>
          </a:xfrm>
        </p:spPr>
        <p:txBody>
          <a:bodyPr>
            <a:normAutofit/>
          </a:bodyPr>
          <a:lstStyle/>
          <a:p>
            <a:r>
              <a:rPr lang="zh-CN" altLang="en-US" b="1" dirty="0">
                <a:solidFill>
                  <a:srgbClr val="1387B7"/>
                </a:solidFill>
              </a:rPr>
              <a:t>总线定时</a:t>
            </a:r>
            <a:r>
              <a:rPr lang="zh-CN" altLang="en-US" dirty="0">
                <a:solidFill>
                  <a:srgbClr val="1387B7"/>
                </a:solidFill>
              </a:rPr>
              <a:t>：</a:t>
            </a:r>
            <a:r>
              <a:rPr lang="zh-CN" altLang="en-US" dirty="0"/>
              <a:t>通信双方如何获知传输开始和传输结束，通信双方如何配合？</a:t>
            </a:r>
          </a:p>
          <a:p>
            <a:r>
              <a:rPr lang="zh-CN" altLang="en-US" b="1" dirty="0"/>
              <a:t>同步方式</a:t>
            </a:r>
            <a:r>
              <a:rPr lang="zh-CN" altLang="en-US" dirty="0"/>
              <a:t>：用公共时钟对传输过程进行控制</a:t>
            </a:r>
            <a:endParaRPr lang="en-US" altLang="zh-CN" dirty="0"/>
          </a:p>
          <a:p>
            <a:pPr lvl="1"/>
            <a:r>
              <a:rPr lang="zh-CN" altLang="en-US" dirty="0"/>
              <a:t>适合快速设备、传输距离短、取决于最慢设备性能</a:t>
            </a:r>
          </a:p>
          <a:p>
            <a:r>
              <a:rPr lang="zh-CN" altLang="en-US" b="1" dirty="0"/>
              <a:t>异步方式</a:t>
            </a:r>
            <a:r>
              <a:rPr lang="zh-CN" altLang="en-US" dirty="0"/>
              <a:t>：用应答信号对传输过程进行控制</a:t>
            </a:r>
            <a:endParaRPr lang="en-US" altLang="zh-CN" dirty="0"/>
          </a:p>
          <a:p>
            <a:pPr lvl="1"/>
            <a:r>
              <a:rPr lang="zh-CN" altLang="en-US" dirty="0"/>
              <a:t>非互锁、半互锁和全互锁，适合慢速设备</a:t>
            </a:r>
          </a:p>
          <a:p>
            <a:r>
              <a:rPr lang="zh-CN" altLang="en-US" b="1" dirty="0"/>
              <a:t>半同步方式</a:t>
            </a:r>
            <a:r>
              <a:rPr lang="zh-CN" altLang="en-US" dirty="0"/>
              <a:t>：结合同步方式和异步方式的特点</a:t>
            </a:r>
            <a:endParaRPr lang="en-US" altLang="zh-CN" dirty="0"/>
          </a:p>
          <a:p>
            <a:pPr lvl="1"/>
            <a:r>
              <a:rPr lang="zh-CN" altLang="en-US" dirty="0"/>
              <a:t>在同步时钟的控制下进行采样和应答</a:t>
            </a:r>
            <a:endParaRPr lang="en-US" altLang="zh-CN" dirty="0"/>
          </a:p>
          <a:p>
            <a:r>
              <a:rPr lang="zh-CN" altLang="en-US" b="1" dirty="0"/>
              <a:t>分离事务通信方式</a:t>
            </a:r>
          </a:p>
        </p:txBody>
      </p:sp>
    </p:spTree>
    <p:extLst>
      <p:ext uri="{BB962C8B-B14F-4D97-AF65-F5344CB8AC3E}">
        <p14:creationId xmlns:p14="http://schemas.microsoft.com/office/powerpoint/2010/main" val="3148552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348578" cy="5637024"/>
          </a:xfrm>
        </p:spPr>
        <p:txBody>
          <a:bodyPr>
            <a:normAutofit fontScale="92500" lnSpcReduction="20000"/>
          </a:bodyPr>
          <a:lstStyle/>
          <a:p>
            <a:r>
              <a:rPr lang="zh-CN" altLang="zh-CN" sz="2800" b="1" dirty="0"/>
              <a:t>例</a:t>
            </a:r>
            <a:r>
              <a:rPr lang="en-US" altLang="zh-CN" sz="2800" b="1" dirty="0"/>
              <a:t>8.4 </a:t>
            </a:r>
            <a:r>
              <a:rPr lang="zh-CN" altLang="zh-CN" sz="2800" dirty="0"/>
              <a:t>假定某总线的时钟频率为</a:t>
            </a:r>
            <a:r>
              <a:rPr lang="en-US" altLang="zh-CN" sz="2800" dirty="0"/>
              <a:t>1GHz</a:t>
            </a:r>
            <a:r>
              <a:rPr lang="zh-CN" altLang="zh-CN" sz="2800" dirty="0"/>
              <a:t>，每次总线传输需要</a:t>
            </a:r>
            <a:r>
              <a:rPr lang="en-US" altLang="zh-CN" sz="2800" dirty="0"/>
              <a:t>1</a:t>
            </a:r>
            <a:r>
              <a:rPr lang="zh-CN" altLang="zh-CN" sz="2800" dirty="0"/>
              <a:t>个时钟周期，总线的数据总线宽度为</a:t>
            </a:r>
            <a:r>
              <a:rPr lang="en-US" altLang="zh-CN" sz="2800" dirty="0"/>
              <a:t>64</a:t>
            </a:r>
            <a:r>
              <a:rPr lang="zh-CN" altLang="zh-CN" sz="2800" dirty="0"/>
              <a:t>位，存储器的存储周期为</a:t>
            </a:r>
            <a:r>
              <a:rPr lang="en-US" altLang="zh-CN" sz="2800" dirty="0"/>
              <a:t>2</a:t>
            </a:r>
            <a:r>
              <a:rPr lang="zh-CN" altLang="zh-CN" sz="2800" dirty="0"/>
              <a:t>个时钟周期，求同步方式下</a:t>
            </a:r>
            <a:r>
              <a:rPr lang="en-US" altLang="zh-CN" sz="2800" dirty="0"/>
              <a:t>CPU</a:t>
            </a:r>
            <a:r>
              <a:rPr lang="zh-CN" altLang="zh-CN" sz="2800" dirty="0"/>
              <a:t>从该存储器中读一个存储字时总线的数据传输率为多少？</a:t>
            </a:r>
          </a:p>
          <a:p>
            <a:pPr marL="0" indent="0">
              <a:buNone/>
            </a:pPr>
            <a:r>
              <a:rPr lang="en-US" altLang="zh-CN" sz="2800" b="1" dirty="0">
                <a:solidFill>
                  <a:srgbClr val="C00000"/>
                </a:solidFill>
              </a:rPr>
              <a:t>   </a:t>
            </a:r>
            <a:r>
              <a:rPr lang="zh-CN" altLang="zh-CN" sz="2800" b="1" dirty="0">
                <a:solidFill>
                  <a:srgbClr val="C00000"/>
                </a:solidFill>
              </a:rPr>
              <a:t>解</a:t>
            </a:r>
            <a:r>
              <a:rPr lang="zh-CN" altLang="zh-CN" sz="2800" dirty="0">
                <a:solidFill>
                  <a:srgbClr val="C00000"/>
                </a:solidFill>
              </a:rPr>
              <a:t>：总线时钟周期</a:t>
            </a:r>
            <a:r>
              <a:rPr lang="en-US" altLang="zh-CN" sz="2800" dirty="0">
                <a:solidFill>
                  <a:srgbClr val="C00000"/>
                </a:solidFill>
              </a:rPr>
              <a:t> = 1/f =1/1GHz=1 </a:t>
            </a:r>
            <a:r>
              <a:rPr lang="en-US" altLang="zh-CN" sz="2800" i="1" dirty="0">
                <a:solidFill>
                  <a:srgbClr val="C00000"/>
                </a:solidFill>
              </a:rPr>
              <a:t>ns</a:t>
            </a:r>
            <a:endParaRPr lang="zh-CN" altLang="zh-CN" sz="2800" dirty="0">
              <a:solidFill>
                <a:srgbClr val="C00000"/>
              </a:solidFill>
            </a:endParaRPr>
          </a:p>
          <a:p>
            <a:pPr marL="0" indent="0">
              <a:buNone/>
            </a:pPr>
            <a:r>
              <a:rPr lang="en-US" altLang="zh-CN" sz="2800" dirty="0">
                <a:solidFill>
                  <a:srgbClr val="C00000"/>
                </a:solidFill>
              </a:rPr>
              <a:t>         </a:t>
            </a:r>
            <a:r>
              <a:rPr lang="zh-CN" altLang="zh-CN" sz="2800" dirty="0">
                <a:solidFill>
                  <a:srgbClr val="C00000"/>
                </a:solidFill>
              </a:rPr>
              <a:t>则同步方式下存储器读操作步骤</a:t>
            </a:r>
          </a:p>
          <a:p>
            <a:pPr marL="1828800" lvl="3" indent="-457200">
              <a:buFont typeface="+mj-lt"/>
              <a:buAutoNum type="arabicPeriod"/>
            </a:pPr>
            <a:r>
              <a:rPr lang="zh-CN" altLang="zh-CN" sz="2200" dirty="0">
                <a:solidFill>
                  <a:schemeClr val="tx1">
                    <a:lumMod val="95000"/>
                    <a:lumOff val="5000"/>
                  </a:schemeClr>
                </a:solidFill>
              </a:rPr>
              <a:t>寻址阶段：需要一个总线周期时间，</a:t>
            </a:r>
            <a:r>
              <a:rPr lang="en-US" altLang="zh-CN" sz="2200" dirty="0">
                <a:solidFill>
                  <a:schemeClr val="tx1">
                    <a:lumMod val="95000"/>
                    <a:lumOff val="5000"/>
                  </a:schemeClr>
                </a:solidFill>
              </a:rPr>
              <a:t>1</a:t>
            </a:r>
            <a:r>
              <a:rPr lang="en-US" altLang="zh-CN" sz="2200" i="1" dirty="0">
                <a:solidFill>
                  <a:schemeClr val="tx1">
                    <a:lumMod val="95000"/>
                    <a:lumOff val="5000"/>
                  </a:schemeClr>
                </a:solidFill>
              </a:rPr>
              <a:t>ns</a:t>
            </a:r>
            <a:endParaRPr lang="zh-CN" altLang="zh-CN" sz="2200" dirty="0">
              <a:solidFill>
                <a:schemeClr val="tx1">
                  <a:lumMod val="95000"/>
                  <a:lumOff val="5000"/>
                </a:schemeClr>
              </a:solidFill>
            </a:endParaRPr>
          </a:p>
          <a:p>
            <a:pPr marL="1828800" lvl="3" indent="-457200">
              <a:buFont typeface="+mj-lt"/>
              <a:buAutoNum type="arabicPeriod"/>
            </a:pPr>
            <a:r>
              <a:rPr lang="zh-CN" altLang="zh-CN" sz="2200" dirty="0">
                <a:solidFill>
                  <a:schemeClr val="tx1">
                    <a:lumMod val="95000"/>
                    <a:lumOff val="5000"/>
                  </a:schemeClr>
                </a:solidFill>
              </a:rPr>
              <a:t>存储器读数据并传输到数据总线：需要一个存储周期，</a:t>
            </a:r>
            <a:r>
              <a:rPr lang="en-US" altLang="zh-CN" sz="2200" dirty="0">
                <a:solidFill>
                  <a:schemeClr val="tx1">
                    <a:lumMod val="95000"/>
                    <a:lumOff val="5000"/>
                  </a:schemeClr>
                </a:solidFill>
              </a:rPr>
              <a:t>2</a:t>
            </a:r>
            <a:r>
              <a:rPr lang="en-US" altLang="zh-CN" sz="2200" i="1" dirty="0">
                <a:solidFill>
                  <a:schemeClr val="tx1">
                    <a:lumMod val="95000"/>
                    <a:lumOff val="5000"/>
                  </a:schemeClr>
                </a:solidFill>
              </a:rPr>
              <a:t>ns</a:t>
            </a:r>
            <a:endParaRPr lang="zh-CN" altLang="zh-CN" sz="2200" dirty="0">
              <a:solidFill>
                <a:schemeClr val="tx1">
                  <a:lumMod val="95000"/>
                  <a:lumOff val="5000"/>
                </a:schemeClr>
              </a:solidFill>
            </a:endParaRPr>
          </a:p>
          <a:p>
            <a:pPr marL="1828800" lvl="3" indent="-457200">
              <a:buFont typeface="+mj-lt"/>
              <a:buAutoNum type="arabicPeriod"/>
            </a:pPr>
            <a:r>
              <a:rPr lang="en-US" altLang="zh-CN" sz="2200" dirty="0">
                <a:solidFill>
                  <a:schemeClr val="tx1">
                    <a:lumMod val="95000"/>
                    <a:lumOff val="5000"/>
                  </a:schemeClr>
                </a:solidFill>
              </a:rPr>
              <a:t>CPU</a:t>
            </a:r>
            <a:r>
              <a:rPr lang="zh-CN" altLang="zh-CN" sz="2200" dirty="0">
                <a:solidFill>
                  <a:schemeClr val="tx1">
                    <a:lumMod val="95000"/>
                    <a:lumOff val="5000"/>
                  </a:schemeClr>
                </a:solidFill>
              </a:rPr>
              <a:t>从数据总线取走数据：需要一个总线周期</a:t>
            </a:r>
            <a:r>
              <a:rPr lang="en-US" altLang="zh-CN" sz="2200" dirty="0">
                <a:solidFill>
                  <a:schemeClr val="tx1">
                    <a:lumMod val="95000"/>
                    <a:lumOff val="5000"/>
                  </a:schemeClr>
                </a:solidFill>
              </a:rPr>
              <a:t>1</a:t>
            </a:r>
            <a:r>
              <a:rPr lang="en-US" altLang="zh-CN" sz="2200" i="1" dirty="0">
                <a:solidFill>
                  <a:schemeClr val="tx1">
                    <a:lumMod val="95000"/>
                    <a:lumOff val="5000"/>
                  </a:schemeClr>
                </a:solidFill>
              </a:rPr>
              <a:t>ns</a:t>
            </a:r>
            <a:endParaRPr lang="zh-CN" altLang="zh-CN" sz="2200" dirty="0">
              <a:solidFill>
                <a:schemeClr val="tx1">
                  <a:lumMod val="95000"/>
                  <a:lumOff val="5000"/>
                </a:schemeClr>
              </a:solidFill>
            </a:endParaRPr>
          </a:p>
          <a:p>
            <a:pPr marL="0" indent="0">
              <a:buNone/>
            </a:pPr>
            <a:r>
              <a:rPr lang="en-US" altLang="zh-CN" sz="2800" dirty="0">
                <a:solidFill>
                  <a:srgbClr val="C00000"/>
                </a:solidFill>
              </a:rPr>
              <a:t>         </a:t>
            </a:r>
            <a:r>
              <a:rPr lang="zh-CN" altLang="zh-CN" sz="2800" dirty="0">
                <a:solidFill>
                  <a:srgbClr val="C00000"/>
                </a:solidFill>
              </a:rPr>
              <a:t>则同步方式下从主存读一个存储字的总时间</a:t>
            </a:r>
            <a:r>
              <a:rPr lang="en-US" altLang="zh-CN" sz="2800" dirty="0">
                <a:solidFill>
                  <a:srgbClr val="C00000"/>
                </a:solidFill>
              </a:rPr>
              <a:t> T = 4</a:t>
            </a:r>
            <a:r>
              <a:rPr lang="en-US" altLang="zh-CN" sz="2800" i="1" dirty="0">
                <a:solidFill>
                  <a:srgbClr val="C00000"/>
                </a:solidFill>
              </a:rPr>
              <a:t>ns</a:t>
            </a:r>
            <a:endParaRPr lang="zh-CN" altLang="zh-CN" sz="2800" dirty="0">
              <a:solidFill>
                <a:srgbClr val="C00000"/>
              </a:solidFill>
            </a:endParaRPr>
          </a:p>
          <a:p>
            <a:pPr marL="0" indent="0">
              <a:buNone/>
            </a:pPr>
            <a:r>
              <a:rPr lang="en-US" altLang="zh-CN" sz="2800" dirty="0">
                <a:solidFill>
                  <a:srgbClr val="C00000"/>
                </a:solidFill>
              </a:rPr>
              <a:t>         </a:t>
            </a:r>
            <a:r>
              <a:rPr lang="zh-CN" altLang="zh-CN" sz="2800" dirty="0">
                <a:solidFill>
                  <a:srgbClr val="C00000"/>
                </a:solidFill>
              </a:rPr>
              <a:t>数据传输率 </a:t>
            </a:r>
            <a:r>
              <a:rPr lang="en-US" altLang="zh-CN" sz="2800" dirty="0">
                <a:solidFill>
                  <a:srgbClr val="C00000"/>
                </a:solidFill>
              </a:rPr>
              <a:t>= 8B / 4ns = 2 GB/s</a:t>
            </a:r>
            <a:endParaRPr lang="zh-CN" altLang="zh-CN" sz="2800" dirty="0">
              <a:solidFill>
                <a:srgbClr val="C00000"/>
              </a:solidFill>
            </a:endParaRPr>
          </a:p>
        </p:txBody>
      </p:sp>
    </p:spTree>
    <p:extLst>
      <p:ext uri="{BB962C8B-B14F-4D97-AF65-F5344CB8AC3E}">
        <p14:creationId xmlns:p14="http://schemas.microsoft.com/office/powerpoint/2010/main" val="418228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t>8.1 </a:t>
            </a:r>
            <a:r>
              <a:rPr lang="zh-CN" altLang="en-US" b="1" dirty="0"/>
              <a:t>总线概述</a:t>
            </a:r>
          </a:p>
          <a:p>
            <a:r>
              <a:rPr lang="en-US" altLang="zh-CN" b="1" dirty="0"/>
              <a:t>8.2 </a:t>
            </a:r>
            <a:r>
              <a:rPr lang="zh-CN" altLang="en-US" b="1" dirty="0"/>
              <a:t>总线传输机制</a:t>
            </a:r>
            <a:endParaRPr lang="en-US" altLang="zh-CN" b="1" dirty="0"/>
          </a:p>
          <a:p>
            <a:r>
              <a:rPr lang="en-US" altLang="zh-CN" b="1" dirty="0">
                <a:solidFill>
                  <a:srgbClr val="C00000"/>
                </a:solidFill>
                <a:effectLst>
                  <a:outerShdw blurRad="38100" dist="38100" dir="2700000" algn="tl">
                    <a:srgbClr val="000000">
                      <a:alpha val="43137"/>
                    </a:srgbClr>
                  </a:outerShdw>
                </a:effectLst>
              </a:rPr>
              <a:t>8.3 </a:t>
            </a:r>
            <a:r>
              <a:rPr lang="zh-CN" altLang="en-US" b="1" dirty="0">
                <a:solidFill>
                  <a:srgbClr val="C00000"/>
                </a:solidFill>
                <a:effectLst>
                  <a:outerShdw blurRad="38100" dist="38100" dir="2700000" algn="tl">
                    <a:srgbClr val="000000">
                      <a:alpha val="43137"/>
                    </a:srgbClr>
                  </a:outerShdw>
                </a:effectLst>
              </a:rPr>
              <a:t>总线结构</a:t>
            </a:r>
          </a:p>
          <a:p>
            <a:r>
              <a:rPr lang="en-US" altLang="zh-CN" b="1" dirty="0"/>
              <a:t>8.4 </a:t>
            </a:r>
            <a:r>
              <a:rPr lang="zh-CN" altLang="en-US" b="1"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600047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2"/>
          <p:cNvSpPr>
            <a:spLocks noGrp="1" noChangeArrowheads="1"/>
          </p:cNvSpPr>
          <p:nvPr>
            <p:ph type="title"/>
          </p:nvPr>
        </p:nvSpPr>
        <p:spPr/>
        <p:txBody>
          <a:bodyPr/>
          <a:lstStyle/>
          <a:p>
            <a:r>
              <a:rPr lang="zh-CN" altLang="en-US"/>
              <a:t>总线连接方式</a:t>
            </a:r>
          </a:p>
        </p:txBody>
      </p:sp>
      <p:sp>
        <p:nvSpPr>
          <p:cNvPr id="13316" name="矩形 3"/>
          <p:cNvSpPr>
            <a:spLocks noGrp="1" noChangeArrowheads="1"/>
          </p:cNvSpPr>
          <p:nvPr>
            <p:ph type="body" idx="1"/>
          </p:nvPr>
        </p:nvSpPr>
        <p:spPr/>
        <p:txBody>
          <a:bodyPr/>
          <a:lstStyle/>
          <a:p>
            <a:r>
              <a:rPr lang="zh-CN" altLang="en-US" dirty="0"/>
              <a:t>总线排列及与其它各部件的连接方式影响计算机系统性能</a:t>
            </a:r>
          </a:p>
          <a:p>
            <a:pPr lvl="1"/>
            <a:r>
              <a:rPr lang="zh-CN" altLang="en-US" sz="2400" dirty="0"/>
              <a:t>单总线结构</a:t>
            </a:r>
          </a:p>
          <a:p>
            <a:pPr lvl="1"/>
            <a:r>
              <a:rPr lang="zh-CN" altLang="en-US" sz="2400" dirty="0"/>
              <a:t>双总线结构</a:t>
            </a:r>
          </a:p>
          <a:p>
            <a:pPr lvl="1"/>
            <a:r>
              <a:rPr lang="zh-CN" altLang="en-US" sz="2400" dirty="0"/>
              <a:t>三总线结构</a:t>
            </a:r>
            <a:endParaRPr lang="en-US" altLang="zh-CN" sz="2400" dirty="0"/>
          </a:p>
          <a:p>
            <a:pPr lvl="1"/>
            <a:r>
              <a:rPr lang="zh-CN" altLang="en-US" sz="2400" dirty="0"/>
              <a:t>高性能总线结构</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p>
        </p:txBody>
      </p:sp>
      <p:sp>
        <p:nvSpPr>
          <p:cNvPr id="3" name="内容占位符 2"/>
          <p:cNvSpPr>
            <a:spLocks noGrp="1"/>
          </p:cNvSpPr>
          <p:nvPr>
            <p:ph idx="1"/>
          </p:nvPr>
        </p:nvSpPr>
        <p:spPr>
          <a:xfrm>
            <a:off x="660400" y="4109829"/>
            <a:ext cx="8218488" cy="2334777"/>
          </a:xfrm>
        </p:spPr>
        <p:txBody>
          <a:bodyPr>
            <a:normAutofit fontScale="70000" lnSpcReduction="20000"/>
          </a:bodyPr>
          <a:lstStyle/>
          <a:p>
            <a:r>
              <a:rPr lang="zh-CN" altLang="zh-CN" sz="3300" dirty="0"/>
              <a:t>总线结构简单，使用灵活，扩充容易</a:t>
            </a:r>
          </a:p>
          <a:p>
            <a:r>
              <a:rPr lang="zh-CN" altLang="zh-CN" sz="3300" dirty="0"/>
              <a:t>统一编址，简化指令系统，存储空间减少</a:t>
            </a:r>
          </a:p>
          <a:p>
            <a:r>
              <a:rPr lang="zh-CN" altLang="zh-CN" sz="3300" dirty="0"/>
              <a:t>共享总线，分时使用，通信速度慢</a:t>
            </a:r>
            <a:endParaRPr lang="en-US" altLang="zh-CN" sz="3300" dirty="0"/>
          </a:p>
          <a:p>
            <a:r>
              <a:rPr lang="zh-CN" altLang="zh-CN" sz="3300" dirty="0"/>
              <a:t>高速设备的高速特性得不到发挥</a:t>
            </a:r>
            <a:endParaRPr lang="zh-CN" altLang="en-US" dirty="0"/>
          </a:p>
        </p:txBody>
      </p:sp>
      <p:pic>
        <p:nvPicPr>
          <p:cNvPr id="22" name="图片 7" descr="MCj02810780000[1]">
            <a:extLst>
              <a:ext uri="{FF2B5EF4-FFF2-40B4-BE49-F238E27FC236}">
                <a16:creationId xmlns:a16="http://schemas.microsoft.com/office/drawing/2014/main" id="{82FD32DA-EE3F-49CD-8A00-F6B8609C62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3" y="5069508"/>
            <a:ext cx="1385502" cy="13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j0216858">
            <a:extLst>
              <a:ext uri="{FF2B5EF4-FFF2-40B4-BE49-F238E27FC236}">
                <a16:creationId xmlns:a16="http://schemas.microsoft.com/office/drawing/2014/main" id="{B5C05141-0E55-413F-9DB1-ED6D522AD2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629750"/>
            <a:ext cx="1718099" cy="7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MCj01681080000[1]">
            <a:extLst>
              <a:ext uri="{FF2B5EF4-FFF2-40B4-BE49-F238E27FC236}">
                <a16:creationId xmlns:a16="http://schemas.microsoft.com/office/drawing/2014/main" id="{4DF16798-7977-4F7A-AF51-C9F7DBA55C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903" y="4953367"/>
            <a:ext cx="1306155" cy="109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MCj01918470000[1]">
            <a:extLst>
              <a:ext uri="{FF2B5EF4-FFF2-40B4-BE49-F238E27FC236}">
                <a16:creationId xmlns:a16="http://schemas.microsoft.com/office/drawing/2014/main" id="{E9A6CBA2-11D2-45A6-9EA8-F2295D6B90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747778" y="4255315"/>
            <a:ext cx="1606022" cy="116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808803" y="961942"/>
            <a:ext cx="6818255" cy="2756617"/>
            <a:chOff x="2861836" y="1212134"/>
            <a:chExt cx="5407230" cy="2186140"/>
          </a:xfrm>
        </p:grpSpPr>
        <p:cxnSp>
          <p:nvCxnSpPr>
            <p:cNvPr id="121" name="直接连接符 120"/>
            <p:cNvCxnSpPr/>
            <p:nvPr/>
          </p:nvCxnSpPr>
          <p:spPr>
            <a:xfrm flipV="1">
              <a:off x="5260722" y="2446761"/>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2" name="组合 121"/>
            <p:cNvGrpSpPr/>
            <p:nvPr/>
          </p:nvGrpSpPr>
          <p:grpSpPr>
            <a:xfrm>
              <a:off x="7196825" y="2445181"/>
              <a:ext cx="925258" cy="942333"/>
              <a:chOff x="6852559" y="1523586"/>
              <a:chExt cx="925258" cy="942333"/>
            </a:xfrm>
          </p:grpSpPr>
          <p:cxnSp>
            <p:nvCxnSpPr>
              <p:cNvPr id="123" name="直接连接符 122"/>
              <p:cNvCxnSpPr/>
              <p:nvPr/>
            </p:nvCxnSpPr>
            <p:spPr>
              <a:xfrm flipV="1">
                <a:off x="7305953" y="152358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4" name="组合 123"/>
              <p:cNvGrpSpPr/>
              <p:nvPr/>
            </p:nvGrpSpPr>
            <p:grpSpPr>
              <a:xfrm>
                <a:off x="6852559" y="1745074"/>
                <a:ext cx="925258" cy="316635"/>
                <a:chOff x="572854" y="4071210"/>
                <a:chExt cx="1167661" cy="435697"/>
              </a:xfrm>
            </p:grpSpPr>
            <p:sp>
              <p:nvSpPr>
                <p:cNvPr id="128" name="文本框 127"/>
                <p:cNvSpPr txBox="1"/>
                <p:nvPr/>
              </p:nvSpPr>
              <p:spPr>
                <a:xfrm>
                  <a:off x="572855" y="4071210"/>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29" name="文本框 128"/>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I/O</a:t>
                  </a:r>
                  <a:r>
                    <a:rPr lang="zh-CN" altLang="en-US" sz="1500" b="1">
                      <a:latin typeface="微软雅黑" panose="020B0503020204020204" pitchFamily="34" charset="-122"/>
                      <a:ea typeface="微软雅黑" panose="020B0503020204020204" pitchFamily="34" charset="-122"/>
                    </a:rPr>
                    <a:t>接口</a:t>
                  </a:r>
                </a:p>
              </p:txBody>
            </p:sp>
          </p:grpSp>
          <p:grpSp>
            <p:nvGrpSpPr>
              <p:cNvPr id="125" name="组合 124"/>
              <p:cNvGrpSpPr/>
              <p:nvPr/>
            </p:nvGrpSpPr>
            <p:grpSpPr>
              <a:xfrm>
                <a:off x="6852560" y="2168831"/>
                <a:ext cx="925257" cy="297088"/>
                <a:chOff x="572855" y="4071206"/>
                <a:chExt cx="1167661" cy="392361"/>
              </a:xfrm>
            </p:grpSpPr>
            <p:sp>
              <p:nvSpPr>
                <p:cNvPr id="126" name="文本框 125"/>
                <p:cNvSpPr txBox="1"/>
                <p:nvPr/>
              </p:nvSpPr>
              <p:spPr>
                <a:xfrm>
                  <a:off x="572855" y="4071206"/>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27" name="文本框 126"/>
                <p:cNvSpPr txBox="1"/>
                <p:nvPr/>
              </p:nvSpPr>
              <p:spPr>
                <a:xfrm>
                  <a:off x="572855" y="4098586"/>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I/O</a:t>
                  </a:r>
                  <a:r>
                    <a:rPr lang="zh-CN" altLang="en-US" sz="1500" b="1">
                      <a:latin typeface="微软雅黑" panose="020B0503020204020204" pitchFamily="34" charset="-122"/>
                      <a:ea typeface="微软雅黑" panose="020B0503020204020204" pitchFamily="34" charset="-122"/>
                    </a:rPr>
                    <a:t>设备</a:t>
                  </a:r>
                </a:p>
              </p:txBody>
            </p:sp>
          </p:grpSp>
        </p:grpSp>
        <p:cxnSp>
          <p:nvCxnSpPr>
            <p:cNvPr id="130" name="直接连接符 129"/>
            <p:cNvCxnSpPr/>
            <p:nvPr/>
          </p:nvCxnSpPr>
          <p:spPr>
            <a:xfrm flipV="1">
              <a:off x="6597355" y="1927876"/>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V="1">
              <a:off x="5624810" y="1926728"/>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V="1">
              <a:off x="3174388" y="243034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flipV="1">
              <a:off x="3317874" y="191114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34" name="组合 133"/>
            <p:cNvGrpSpPr/>
            <p:nvPr/>
          </p:nvGrpSpPr>
          <p:grpSpPr>
            <a:xfrm>
              <a:off x="2886342" y="1479250"/>
              <a:ext cx="904962" cy="436139"/>
              <a:chOff x="572855" y="4071203"/>
              <a:chExt cx="1167661" cy="392360"/>
            </a:xfrm>
          </p:grpSpPr>
          <p:sp>
            <p:nvSpPr>
              <p:cNvPr id="135" name="文本框 134"/>
              <p:cNvSpPr txBox="1"/>
              <p:nvPr/>
            </p:nvSpPr>
            <p:spPr>
              <a:xfrm>
                <a:off x="572855" y="4071203"/>
                <a:ext cx="1167661" cy="392360"/>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36" name="文本框 135"/>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cxnSp>
          <p:nvCxnSpPr>
            <p:cNvPr id="137" name="直接连接符 136"/>
            <p:cNvCxnSpPr/>
            <p:nvPr/>
          </p:nvCxnSpPr>
          <p:spPr>
            <a:xfrm flipV="1">
              <a:off x="4555007" y="1899387"/>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38" name="文本框 137"/>
            <p:cNvSpPr txBox="1"/>
            <p:nvPr/>
          </p:nvSpPr>
          <p:spPr>
            <a:xfrm>
              <a:off x="3411993" y="2159325"/>
              <a:ext cx="1167661"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系统总线</a:t>
              </a:r>
            </a:p>
          </p:txBody>
        </p:sp>
        <p:grpSp>
          <p:nvGrpSpPr>
            <p:cNvPr id="139" name="组合 138"/>
            <p:cNvGrpSpPr/>
            <p:nvPr/>
          </p:nvGrpSpPr>
          <p:grpSpPr>
            <a:xfrm>
              <a:off x="7242914" y="1212134"/>
              <a:ext cx="837323" cy="1218213"/>
              <a:chOff x="5717004" y="1582306"/>
              <a:chExt cx="837323" cy="1664104"/>
            </a:xfrm>
          </p:grpSpPr>
          <p:grpSp>
            <p:nvGrpSpPr>
              <p:cNvPr id="140" name="组合 139"/>
              <p:cNvGrpSpPr/>
              <p:nvPr/>
            </p:nvGrpSpPr>
            <p:grpSpPr>
              <a:xfrm flipV="1">
                <a:off x="5717004" y="1913917"/>
                <a:ext cx="837323" cy="1332493"/>
                <a:chOff x="5798761" y="3426692"/>
                <a:chExt cx="837323" cy="1332493"/>
              </a:xfrm>
            </p:grpSpPr>
            <p:sp>
              <p:nvSpPr>
                <p:cNvPr id="142" name="文本框 141"/>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3" name="文本框 142"/>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4" name="文本框 143"/>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5" name="文本框 144"/>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146" name="组合 145"/>
                <p:cNvGrpSpPr/>
                <p:nvPr/>
              </p:nvGrpSpPr>
              <p:grpSpPr>
                <a:xfrm>
                  <a:off x="5833247" y="3426692"/>
                  <a:ext cx="768350" cy="323700"/>
                  <a:chOff x="5833247" y="3290605"/>
                  <a:chExt cx="768350" cy="478259"/>
                </a:xfrm>
              </p:grpSpPr>
              <p:cxnSp>
                <p:nvCxnSpPr>
                  <p:cNvPr id="148" name="直接连接符 147"/>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47" name="文本框 146"/>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141" name="文本框 140"/>
              <p:cNvSpPr txBox="1"/>
              <p:nvPr/>
            </p:nvSpPr>
            <p:spPr>
              <a:xfrm>
                <a:off x="5744873" y="1582306"/>
                <a:ext cx="740481" cy="37838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153" name="直接连接符 152"/>
            <p:cNvCxnSpPr/>
            <p:nvPr/>
          </p:nvCxnSpPr>
          <p:spPr>
            <a:xfrm flipV="1">
              <a:off x="4102526" y="245101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54" name="组合 153"/>
            <p:cNvGrpSpPr/>
            <p:nvPr/>
          </p:nvGrpSpPr>
          <p:grpSpPr>
            <a:xfrm>
              <a:off x="3697191" y="2961924"/>
              <a:ext cx="829238" cy="436139"/>
              <a:chOff x="572855" y="4071203"/>
              <a:chExt cx="1167661" cy="392360"/>
            </a:xfrm>
          </p:grpSpPr>
          <p:sp>
            <p:nvSpPr>
              <p:cNvPr id="155" name="文本框 154"/>
              <p:cNvSpPr txBox="1"/>
              <p:nvPr/>
            </p:nvSpPr>
            <p:spPr>
              <a:xfrm>
                <a:off x="572855" y="4071203"/>
                <a:ext cx="1167661" cy="392360"/>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56" name="文本框 155"/>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Timer</a:t>
                </a:r>
                <a:endParaRPr lang="zh-CN" altLang="en-US" sz="1500" b="1">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4724125" y="2962135"/>
              <a:ext cx="1084751" cy="436139"/>
              <a:chOff x="572855" y="4071205"/>
              <a:chExt cx="1167661" cy="392361"/>
            </a:xfrm>
          </p:grpSpPr>
          <p:sp>
            <p:nvSpPr>
              <p:cNvPr id="158" name="文本框 157"/>
              <p:cNvSpPr txBox="1"/>
              <p:nvPr/>
            </p:nvSpPr>
            <p:spPr>
              <a:xfrm>
                <a:off x="572855" y="4071205"/>
                <a:ext cx="1167661" cy="392361"/>
              </a:xfrm>
              <a:prstGeom prst="rect">
                <a:avLst/>
              </a:prstGeom>
              <a:solidFill>
                <a:srgbClr val="FDD11E"/>
              </a:solidFill>
              <a:ln w="28575">
                <a:solidFill>
                  <a:srgbClr val="0070C0"/>
                </a:solidFill>
                <a:prstDash val="solid"/>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59" name="文本框 158"/>
              <p:cNvSpPr txBox="1"/>
              <p:nvPr/>
            </p:nvSpPr>
            <p:spPr>
              <a:xfrm>
                <a:off x="572855" y="4145500"/>
                <a:ext cx="1167661" cy="249195"/>
              </a:xfrm>
              <a:prstGeom prst="rect">
                <a:avLst/>
              </a:prstGeom>
              <a:noFill/>
              <a:ln>
                <a:noFill/>
                <a:prstDash val="solid"/>
              </a:ln>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DMA</a:t>
                </a:r>
                <a:r>
                  <a:rPr lang="zh-CN" altLang="en-US" sz="1500" b="1">
                    <a:latin typeface="微软雅黑" panose="020B0503020204020204" pitchFamily="34" charset="-122"/>
                    <a:ea typeface="微软雅黑" panose="020B0503020204020204" pitchFamily="34" charset="-122"/>
                  </a:rPr>
                  <a:t>控制器</a:t>
                </a:r>
              </a:p>
            </p:txBody>
          </p:sp>
        </p:grpSp>
        <p:grpSp>
          <p:nvGrpSpPr>
            <p:cNvPr id="160" name="组合 159"/>
            <p:cNvGrpSpPr/>
            <p:nvPr/>
          </p:nvGrpSpPr>
          <p:grpSpPr>
            <a:xfrm>
              <a:off x="2861836" y="2961577"/>
              <a:ext cx="643159" cy="436139"/>
              <a:chOff x="572855" y="4071203"/>
              <a:chExt cx="1167661" cy="392360"/>
            </a:xfrm>
          </p:grpSpPr>
          <p:sp>
            <p:nvSpPr>
              <p:cNvPr id="161" name="文本框 160"/>
              <p:cNvSpPr txBox="1"/>
              <p:nvPr/>
            </p:nvSpPr>
            <p:spPr>
              <a:xfrm>
                <a:off x="572855" y="4071203"/>
                <a:ext cx="1167661" cy="392360"/>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62" name="文本框 161"/>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grpSp>
          <p:nvGrpSpPr>
            <p:cNvPr id="163" name="组合 162"/>
            <p:cNvGrpSpPr/>
            <p:nvPr/>
          </p:nvGrpSpPr>
          <p:grpSpPr>
            <a:xfrm>
              <a:off x="5993362" y="2960611"/>
              <a:ext cx="954576" cy="436139"/>
              <a:chOff x="572855" y="4071203"/>
              <a:chExt cx="1167661" cy="392360"/>
            </a:xfrm>
          </p:grpSpPr>
          <p:sp>
            <p:nvSpPr>
              <p:cNvPr id="164" name="文本框 163"/>
              <p:cNvSpPr txBox="1"/>
              <p:nvPr/>
            </p:nvSpPr>
            <p:spPr>
              <a:xfrm>
                <a:off x="572855" y="4071203"/>
                <a:ext cx="1167661" cy="392360"/>
              </a:xfrm>
              <a:prstGeom prst="rect">
                <a:avLst/>
              </a:prstGeom>
              <a:solidFill>
                <a:srgbClr val="FDD11E"/>
              </a:solidFill>
              <a:ln w="28575">
                <a:solidFill>
                  <a:srgbClr val="0070C0"/>
                </a:solidFill>
                <a:prstDash val="solid"/>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65" name="文本框 164"/>
              <p:cNvSpPr txBox="1"/>
              <p:nvPr/>
            </p:nvSpPr>
            <p:spPr>
              <a:xfrm>
                <a:off x="572855" y="4145501"/>
                <a:ext cx="1167661" cy="249195"/>
              </a:xfrm>
              <a:prstGeom prst="rect">
                <a:avLst/>
              </a:prstGeom>
              <a:noFill/>
              <a:ln>
                <a:noFill/>
                <a:prstDash val="solid"/>
              </a:ln>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中断控制器</a:t>
                </a:r>
              </a:p>
            </p:txBody>
          </p:sp>
        </p:grpSp>
        <p:cxnSp>
          <p:nvCxnSpPr>
            <p:cNvPr id="166" name="直接连接符 165"/>
            <p:cNvCxnSpPr/>
            <p:nvPr/>
          </p:nvCxnSpPr>
          <p:spPr>
            <a:xfrm flipV="1">
              <a:off x="6468477" y="2446967"/>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2904814" y="2439266"/>
              <a:ext cx="5364252" cy="0"/>
            </a:xfrm>
            <a:prstGeom prst="line">
              <a:avLst/>
            </a:prstGeom>
            <a:noFill/>
            <a:ln w="50800" cap="sq">
              <a:solidFill>
                <a:schemeClr val="tx1">
                  <a:lumMod val="95000"/>
                  <a:lumOff val="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8" name="组合 167"/>
            <p:cNvGrpSpPr/>
            <p:nvPr/>
          </p:nvGrpSpPr>
          <p:grpSpPr>
            <a:xfrm>
              <a:off x="5311069" y="1454900"/>
              <a:ext cx="643159" cy="436139"/>
              <a:chOff x="572855" y="4071203"/>
              <a:chExt cx="1167661" cy="392360"/>
            </a:xfrm>
          </p:grpSpPr>
          <p:sp>
            <p:nvSpPr>
              <p:cNvPr id="169" name="文本框 168"/>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0" name="文本框 169"/>
              <p:cNvSpPr txBox="1"/>
              <p:nvPr/>
            </p:nvSpPr>
            <p:spPr>
              <a:xfrm>
                <a:off x="572855" y="4145501"/>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grpSp>
          <p:nvGrpSpPr>
            <p:cNvPr id="171" name="组合 170"/>
            <p:cNvGrpSpPr/>
            <p:nvPr/>
          </p:nvGrpSpPr>
          <p:grpSpPr>
            <a:xfrm>
              <a:off x="6118648" y="1465284"/>
              <a:ext cx="957413" cy="436139"/>
              <a:chOff x="223434" y="4071203"/>
              <a:chExt cx="1621264" cy="392360"/>
            </a:xfrm>
          </p:grpSpPr>
          <p:sp>
            <p:nvSpPr>
              <p:cNvPr id="172" name="文本框 171"/>
              <p:cNvSpPr txBox="1"/>
              <p:nvPr/>
            </p:nvSpPr>
            <p:spPr>
              <a:xfrm>
                <a:off x="446085" y="4071203"/>
                <a:ext cx="1167660"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3" name="文本框 172"/>
              <p:cNvSpPr txBox="1"/>
              <p:nvPr/>
            </p:nvSpPr>
            <p:spPr>
              <a:xfrm>
                <a:off x="223434" y="4145298"/>
                <a:ext cx="1621264" cy="249194"/>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磁盘接口</a:t>
                </a:r>
              </a:p>
            </p:txBody>
          </p:sp>
        </p:grpSp>
        <p:grpSp>
          <p:nvGrpSpPr>
            <p:cNvPr id="174" name="组合 173"/>
            <p:cNvGrpSpPr/>
            <p:nvPr/>
          </p:nvGrpSpPr>
          <p:grpSpPr>
            <a:xfrm>
              <a:off x="4181643" y="1465032"/>
              <a:ext cx="769545" cy="436297"/>
              <a:chOff x="572855" y="4071206"/>
              <a:chExt cx="1167661" cy="392360"/>
            </a:xfrm>
          </p:grpSpPr>
          <p:sp>
            <p:nvSpPr>
              <p:cNvPr id="175" name="文本框 174"/>
              <p:cNvSpPr txBox="1"/>
              <p:nvPr/>
            </p:nvSpPr>
            <p:spPr>
              <a:xfrm>
                <a:off x="572855" y="4071206"/>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6" name="文本框 175"/>
              <p:cNvSpPr txBox="1"/>
              <p:nvPr/>
            </p:nvSpPr>
            <p:spPr>
              <a:xfrm>
                <a:off x="572855" y="4145500"/>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zh-CN" altLang="en-US"/>
              <a:t>总线结构</a:t>
            </a:r>
            <a:r>
              <a:rPr lang="en-US" altLang="zh-CN"/>
              <a:t>1   (</a:t>
            </a:r>
            <a:r>
              <a:rPr lang="zh-CN" altLang="en-US"/>
              <a:t>主存为中心</a:t>
            </a:r>
            <a:r>
              <a:rPr lang="en-US" altLang="zh-CN"/>
              <a:t>)</a:t>
            </a:r>
            <a:endParaRPr lang="zh-CN" altLang="en-US" dirty="0"/>
          </a:p>
        </p:txBody>
      </p:sp>
      <p:sp>
        <p:nvSpPr>
          <p:cNvPr id="3" name="内容占位符 2"/>
          <p:cNvSpPr>
            <a:spLocks noGrp="1"/>
          </p:cNvSpPr>
          <p:nvPr>
            <p:ph idx="1"/>
          </p:nvPr>
        </p:nvSpPr>
        <p:spPr>
          <a:xfrm>
            <a:off x="1916587" y="4390180"/>
            <a:ext cx="7674535" cy="2146570"/>
          </a:xfrm>
        </p:spPr>
        <p:txBody>
          <a:bodyPr>
            <a:normAutofit/>
          </a:bodyPr>
          <a:lstStyle/>
          <a:p>
            <a:r>
              <a:rPr lang="zh-CN" altLang="zh-CN" dirty="0"/>
              <a:t>存储总线</a:t>
            </a:r>
            <a:r>
              <a:rPr lang="zh-CN" altLang="en-US" dirty="0"/>
              <a:t>有效</a:t>
            </a:r>
            <a:r>
              <a:rPr lang="zh-CN" altLang="zh-CN" dirty="0"/>
              <a:t>降低系统总线负载</a:t>
            </a:r>
            <a:r>
              <a:rPr lang="zh-CN" altLang="en-US" dirty="0"/>
              <a:t>，提升了并行性</a:t>
            </a:r>
            <a:endParaRPr lang="en-US" altLang="zh-CN" dirty="0"/>
          </a:p>
          <a:p>
            <a:r>
              <a:rPr lang="zh-CN" altLang="en-US" dirty="0"/>
              <a:t>需增加专门的</a:t>
            </a:r>
            <a:r>
              <a:rPr lang="en-US" altLang="zh-CN" dirty="0"/>
              <a:t>I/O</a:t>
            </a:r>
            <a:r>
              <a:rPr lang="zh-CN" altLang="en-US" dirty="0"/>
              <a:t>指令，存储空间扩大</a:t>
            </a:r>
            <a:endParaRPr lang="en-US" altLang="zh-CN" dirty="0"/>
          </a:p>
          <a:p>
            <a:r>
              <a:rPr lang="zh-CN" altLang="en-US" dirty="0"/>
              <a:t>结构简单，</a:t>
            </a:r>
            <a:r>
              <a:rPr lang="zh-CN" altLang="zh-CN" dirty="0"/>
              <a:t>系统扩展容易</a:t>
            </a:r>
          </a:p>
          <a:p>
            <a:endParaRPr lang="zh-CN" altLang="en-US" dirty="0"/>
          </a:p>
        </p:txBody>
      </p:sp>
      <p:grpSp>
        <p:nvGrpSpPr>
          <p:cNvPr id="7" name="组合 6"/>
          <p:cNvGrpSpPr/>
          <p:nvPr/>
        </p:nvGrpSpPr>
        <p:grpSpPr>
          <a:xfrm>
            <a:off x="2438663" y="1028700"/>
            <a:ext cx="7314674" cy="3048000"/>
            <a:chOff x="4673096" y="1130300"/>
            <a:chExt cx="5396350" cy="2248641"/>
          </a:xfrm>
        </p:grpSpPr>
        <p:cxnSp>
          <p:nvCxnSpPr>
            <p:cNvPr id="89" name="直接连接符 88"/>
            <p:cNvCxnSpPr/>
            <p:nvPr/>
          </p:nvCxnSpPr>
          <p:spPr>
            <a:xfrm>
              <a:off x="7389882" y="1641166"/>
              <a:ext cx="687639" cy="0"/>
            </a:xfrm>
            <a:prstGeom prst="line">
              <a:avLst/>
            </a:prstGeom>
            <a:noFill/>
            <a:ln w="25400" cap="sq">
              <a:solidFill>
                <a:srgbClr val="0070C0"/>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5596809" y="1643576"/>
              <a:ext cx="864245" cy="0"/>
            </a:xfrm>
            <a:prstGeom prst="line">
              <a:avLst/>
            </a:prstGeom>
            <a:noFill/>
            <a:ln w="50800" cap="sq">
              <a:solidFill>
                <a:schemeClr val="tx1">
                  <a:lumMod val="95000"/>
                  <a:lumOff val="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flipV="1">
              <a:off x="4984500" y="2408060"/>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V="1">
              <a:off x="6356297" y="2387026"/>
              <a:ext cx="0" cy="54910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flipV="1">
              <a:off x="5123379" y="1868219"/>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38" name="组合 137"/>
            <p:cNvGrpSpPr/>
            <p:nvPr/>
          </p:nvGrpSpPr>
          <p:grpSpPr>
            <a:xfrm>
              <a:off x="4691847" y="1436321"/>
              <a:ext cx="904963" cy="436139"/>
              <a:chOff x="572854" y="4071209"/>
              <a:chExt cx="1167662" cy="392361"/>
            </a:xfrm>
          </p:grpSpPr>
          <p:sp>
            <p:nvSpPr>
              <p:cNvPr id="139" name="文本框 138"/>
              <p:cNvSpPr txBox="1"/>
              <p:nvPr/>
            </p:nvSpPr>
            <p:spPr>
              <a:xfrm>
                <a:off x="572855" y="4071209"/>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文本框 139"/>
              <p:cNvSpPr txBox="1"/>
              <p:nvPr/>
            </p:nvSpPr>
            <p:spPr>
              <a:xfrm>
                <a:off x="572854" y="4145502"/>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CPU</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41" name="直接连接符 140"/>
            <p:cNvCxnSpPr/>
            <p:nvPr/>
          </p:nvCxnSpPr>
          <p:spPr>
            <a:xfrm flipV="1">
              <a:off x="6935396" y="1868219"/>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42" name="文本框 141"/>
            <p:cNvSpPr txBox="1"/>
            <p:nvPr/>
          </p:nvSpPr>
          <p:spPr>
            <a:xfrm>
              <a:off x="7314210" y="2118675"/>
              <a:ext cx="1448563" cy="276999"/>
            </a:xfrm>
            <a:prstGeom prst="rect">
              <a:avLst/>
            </a:prstGeom>
            <a:noFill/>
            <a:ln>
              <a:noFill/>
            </a:ln>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系统总线</a:t>
              </a:r>
            </a:p>
          </p:txBody>
        </p:sp>
        <p:grpSp>
          <p:nvGrpSpPr>
            <p:cNvPr id="143" name="组合 142"/>
            <p:cNvGrpSpPr/>
            <p:nvPr/>
          </p:nvGrpSpPr>
          <p:grpSpPr>
            <a:xfrm>
              <a:off x="4673096" y="2922703"/>
              <a:ext cx="643159" cy="436139"/>
              <a:chOff x="572855" y="4071209"/>
              <a:chExt cx="1167661" cy="392361"/>
            </a:xfrm>
          </p:grpSpPr>
          <p:sp>
            <p:nvSpPr>
              <p:cNvPr id="144" name="文本框 143"/>
              <p:cNvSpPr txBox="1"/>
              <p:nvPr/>
            </p:nvSpPr>
            <p:spPr>
              <a:xfrm>
                <a:off x="572855" y="4071209"/>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文本框 144"/>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BIOS</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6" name="文本框 145"/>
            <p:cNvSpPr txBox="1"/>
            <p:nvPr/>
          </p:nvSpPr>
          <p:spPr>
            <a:xfrm>
              <a:off x="5647451" y="1364167"/>
              <a:ext cx="836848"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存储总线</a:t>
              </a:r>
            </a:p>
          </p:txBody>
        </p:sp>
        <p:grpSp>
          <p:nvGrpSpPr>
            <p:cNvPr id="147" name="组合 146"/>
            <p:cNvGrpSpPr/>
            <p:nvPr/>
          </p:nvGrpSpPr>
          <p:grpSpPr>
            <a:xfrm>
              <a:off x="6043745" y="2936048"/>
              <a:ext cx="643159" cy="436139"/>
              <a:chOff x="572855" y="4071209"/>
              <a:chExt cx="1167661" cy="392361"/>
            </a:xfrm>
          </p:grpSpPr>
          <p:sp>
            <p:nvSpPr>
              <p:cNvPr id="148" name="文本框 147"/>
              <p:cNvSpPr txBox="1"/>
              <p:nvPr/>
            </p:nvSpPr>
            <p:spPr>
              <a:xfrm>
                <a:off x="572855" y="4071209"/>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9" name="文本框 148"/>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芯片组</a:t>
                </a:r>
              </a:p>
            </p:txBody>
          </p:sp>
        </p:grpSp>
        <p:grpSp>
          <p:nvGrpSpPr>
            <p:cNvPr id="150" name="组合 149"/>
            <p:cNvGrpSpPr/>
            <p:nvPr/>
          </p:nvGrpSpPr>
          <p:grpSpPr>
            <a:xfrm>
              <a:off x="9086571" y="1130300"/>
              <a:ext cx="837323" cy="1226829"/>
              <a:chOff x="5717004" y="1570537"/>
              <a:chExt cx="837323" cy="1675873"/>
            </a:xfrm>
          </p:grpSpPr>
          <p:grpSp>
            <p:nvGrpSpPr>
              <p:cNvPr id="151" name="组合 150"/>
              <p:cNvGrpSpPr/>
              <p:nvPr/>
            </p:nvGrpSpPr>
            <p:grpSpPr>
              <a:xfrm flipV="1">
                <a:off x="5717004" y="1913917"/>
                <a:ext cx="837323" cy="1332493"/>
                <a:chOff x="5798761" y="3426692"/>
                <a:chExt cx="837323" cy="1332493"/>
              </a:xfrm>
            </p:grpSpPr>
            <p:sp>
              <p:nvSpPr>
                <p:cNvPr id="153" name="文本框 152"/>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文本框 153"/>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文本框 154"/>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文本框 155"/>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7" name="组合 156"/>
                <p:cNvGrpSpPr/>
                <p:nvPr/>
              </p:nvGrpSpPr>
              <p:grpSpPr>
                <a:xfrm>
                  <a:off x="5833247" y="3426692"/>
                  <a:ext cx="768350" cy="323700"/>
                  <a:chOff x="5833247" y="3290605"/>
                  <a:chExt cx="768350" cy="478259"/>
                </a:xfrm>
              </p:grpSpPr>
              <p:cxnSp>
                <p:nvCxnSpPr>
                  <p:cNvPr id="159" name="直接连接符 158"/>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58" name="文本框 157"/>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2" name="文本框 151"/>
              <p:cNvSpPr txBox="1"/>
              <p:nvPr/>
            </p:nvSpPr>
            <p:spPr>
              <a:xfrm>
                <a:off x="5752056" y="1570537"/>
                <a:ext cx="740481" cy="37838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扩展槽</a:t>
                </a:r>
              </a:p>
            </p:txBody>
          </p:sp>
        </p:grpSp>
        <p:cxnSp>
          <p:nvCxnSpPr>
            <p:cNvPr id="164" name="直接连接符 163"/>
            <p:cNvCxnSpPr/>
            <p:nvPr/>
          </p:nvCxnSpPr>
          <p:spPr>
            <a:xfrm>
              <a:off x="4710319" y="2396342"/>
              <a:ext cx="5359127"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5" name="组合 164"/>
            <p:cNvGrpSpPr/>
            <p:nvPr/>
          </p:nvGrpSpPr>
          <p:grpSpPr>
            <a:xfrm>
              <a:off x="7424989" y="2429850"/>
              <a:ext cx="925258" cy="942333"/>
              <a:chOff x="6852559" y="1523586"/>
              <a:chExt cx="925258" cy="942333"/>
            </a:xfrm>
          </p:grpSpPr>
          <p:cxnSp>
            <p:nvCxnSpPr>
              <p:cNvPr id="166" name="直接连接符 165"/>
              <p:cNvCxnSpPr/>
              <p:nvPr/>
            </p:nvCxnSpPr>
            <p:spPr>
              <a:xfrm flipV="1">
                <a:off x="7305953" y="152358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6852559" y="1745071"/>
                <a:ext cx="925258" cy="316637"/>
                <a:chOff x="572854" y="4071207"/>
                <a:chExt cx="1167661" cy="435700"/>
              </a:xfrm>
            </p:grpSpPr>
            <p:sp>
              <p:nvSpPr>
                <p:cNvPr id="171" name="文本框 170"/>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2" name="文本框 171"/>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68" name="组合 167"/>
              <p:cNvGrpSpPr/>
              <p:nvPr/>
            </p:nvGrpSpPr>
            <p:grpSpPr>
              <a:xfrm>
                <a:off x="6852560" y="2168831"/>
                <a:ext cx="925257" cy="297088"/>
                <a:chOff x="572855" y="4071207"/>
                <a:chExt cx="1167661" cy="392361"/>
              </a:xfrm>
            </p:grpSpPr>
            <p:sp>
              <p:nvSpPr>
                <p:cNvPr id="169" name="文本框 168"/>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0" name="文本框 169"/>
                <p:cNvSpPr txBox="1"/>
                <p:nvPr/>
              </p:nvSpPr>
              <p:spPr>
                <a:xfrm>
                  <a:off x="572855" y="4098587"/>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73" name="组合 172"/>
            <p:cNvGrpSpPr/>
            <p:nvPr/>
          </p:nvGrpSpPr>
          <p:grpSpPr>
            <a:xfrm>
              <a:off x="9110255" y="2428988"/>
              <a:ext cx="925258" cy="949953"/>
              <a:chOff x="6852559" y="1515966"/>
              <a:chExt cx="925258" cy="949953"/>
            </a:xfrm>
          </p:grpSpPr>
          <p:cxnSp>
            <p:nvCxnSpPr>
              <p:cNvPr id="174" name="直接连接符 173"/>
              <p:cNvCxnSpPr/>
              <p:nvPr/>
            </p:nvCxnSpPr>
            <p:spPr>
              <a:xfrm flipV="1">
                <a:off x="7305953" y="151596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75" name="组合 174"/>
              <p:cNvGrpSpPr/>
              <p:nvPr/>
            </p:nvGrpSpPr>
            <p:grpSpPr>
              <a:xfrm>
                <a:off x="6852559" y="1745071"/>
                <a:ext cx="925258" cy="316637"/>
                <a:chOff x="572854" y="4071207"/>
                <a:chExt cx="1167661" cy="435700"/>
              </a:xfrm>
            </p:grpSpPr>
            <p:sp>
              <p:nvSpPr>
                <p:cNvPr id="179" name="文本框 178"/>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文本框 179"/>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76" name="组合 175"/>
              <p:cNvGrpSpPr/>
              <p:nvPr/>
            </p:nvGrpSpPr>
            <p:grpSpPr>
              <a:xfrm>
                <a:off x="6852560" y="2168831"/>
                <a:ext cx="925257" cy="297088"/>
                <a:chOff x="572855" y="4071207"/>
                <a:chExt cx="1167661" cy="392361"/>
              </a:xfrm>
            </p:grpSpPr>
            <p:sp>
              <p:nvSpPr>
                <p:cNvPr id="177" name="文本框 176"/>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文本框 177"/>
                <p:cNvSpPr txBox="1"/>
                <p:nvPr/>
              </p:nvSpPr>
              <p:spPr>
                <a:xfrm>
                  <a:off x="572855" y="4098587"/>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84" name="组合 183"/>
            <p:cNvGrpSpPr/>
            <p:nvPr/>
          </p:nvGrpSpPr>
          <p:grpSpPr>
            <a:xfrm>
              <a:off x="7993228" y="1423031"/>
              <a:ext cx="769545" cy="436296"/>
              <a:chOff x="572855" y="4071210"/>
              <a:chExt cx="1167661" cy="392360"/>
            </a:xfrm>
          </p:grpSpPr>
          <p:sp>
            <p:nvSpPr>
              <p:cNvPr id="185" name="文本框 184"/>
              <p:cNvSpPr txBox="1"/>
              <p:nvPr/>
            </p:nvSpPr>
            <p:spPr>
              <a:xfrm>
                <a:off x="572855" y="4071210"/>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文本框 185"/>
              <p:cNvSpPr txBox="1"/>
              <p:nvPr/>
            </p:nvSpPr>
            <p:spPr>
              <a:xfrm>
                <a:off x="572855" y="4145504"/>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DRAM</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7" name="组合 186"/>
            <p:cNvGrpSpPr/>
            <p:nvPr/>
          </p:nvGrpSpPr>
          <p:grpSpPr>
            <a:xfrm>
              <a:off x="6421341" y="1354775"/>
              <a:ext cx="1065503" cy="555772"/>
              <a:chOff x="498483" y="4071208"/>
              <a:chExt cx="1068003" cy="392361"/>
            </a:xfrm>
          </p:grpSpPr>
          <p:sp>
            <p:nvSpPr>
              <p:cNvPr id="188" name="文本框 187"/>
              <p:cNvSpPr txBox="1"/>
              <p:nvPr/>
            </p:nvSpPr>
            <p:spPr>
              <a:xfrm>
                <a:off x="572856" y="4071208"/>
                <a:ext cx="912314" cy="392361"/>
              </a:xfrm>
              <a:prstGeom prst="rect">
                <a:avLst/>
              </a:prstGeom>
              <a:solidFill>
                <a:schemeClr val="accent3">
                  <a:lumMod val="20000"/>
                  <a:lumOff val="80000"/>
                </a:schemeClr>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文本框 188"/>
              <p:cNvSpPr txBox="1"/>
              <p:nvPr/>
            </p:nvSpPr>
            <p:spPr>
              <a:xfrm>
                <a:off x="498483" y="4120666"/>
                <a:ext cx="1068003" cy="325923"/>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双端口</a:t>
                </a:r>
                <a:endParaRPr lang="en-US" altLang="zh-CN" sz="1500" b="1">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存储控制器</a:t>
                </a: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双总线结构</a:t>
            </a:r>
            <a:r>
              <a:rPr lang="en-US" altLang="zh-CN"/>
              <a:t>2   (</a:t>
            </a:r>
            <a:r>
              <a:rPr lang="zh-CN" altLang="en-US"/>
              <a:t>桥接器架构</a:t>
            </a:r>
            <a:r>
              <a:rPr lang="en-US" altLang="zh-CN"/>
              <a:t>)</a:t>
            </a:r>
            <a:endParaRPr lang="zh-CN" altLang="en-US" dirty="0"/>
          </a:p>
        </p:txBody>
      </p:sp>
      <p:sp>
        <p:nvSpPr>
          <p:cNvPr id="3" name="内容占位符 2"/>
          <p:cNvSpPr>
            <a:spLocks noGrp="1"/>
          </p:cNvSpPr>
          <p:nvPr>
            <p:ph idx="1"/>
          </p:nvPr>
        </p:nvSpPr>
        <p:spPr>
          <a:xfrm>
            <a:off x="1908354" y="4489916"/>
            <a:ext cx="7674535" cy="2146570"/>
          </a:xfrm>
        </p:spPr>
        <p:txBody>
          <a:bodyPr>
            <a:normAutofit/>
          </a:bodyPr>
          <a:lstStyle/>
          <a:p>
            <a:r>
              <a:rPr lang="zh-CN" altLang="en-US"/>
              <a:t>慢速设备通过</a:t>
            </a:r>
            <a:r>
              <a:rPr lang="en-US" altLang="zh-CN"/>
              <a:t>I/O</a:t>
            </a:r>
            <a:r>
              <a:rPr lang="zh-CN" altLang="en-US"/>
              <a:t>总线相连</a:t>
            </a:r>
            <a:endParaRPr lang="en-US" altLang="zh-CN" dirty="0"/>
          </a:p>
          <a:p>
            <a:r>
              <a:rPr lang="zh-CN" altLang="en-US"/>
              <a:t>系统总线与</a:t>
            </a:r>
            <a:r>
              <a:rPr lang="en-US" altLang="zh-CN"/>
              <a:t>I/O</a:t>
            </a:r>
            <a:r>
              <a:rPr lang="zh-CN" altLang="en-US"/>
              <a:t>总线通过桥接器相连</a:t>
            </a:r>
            <a:endParaRPr lang="zh-CN" altLang="zh-CN" dirty="0"/>
          </a:p>
          <a:p>
            <a:endParaRPr lang="zh-CN" altLang="en-US" dirty="0"/>
          </a:p>
        </p:txBody>
      </p:sp>
      <p:grpSp>
        <p:nvGrpSpPr>
          <p:cNvPr id="4" name="组合 3"/>
          <p:cNvGrpSpPr/>
          <p:nvPr/>
        </p:nvGrpSpPr>
        <p:grpSpPr>
          <a:xfrm>
            <a:off x="2697683" y="1130300"/>
            <a:ext cx="7008410" cy="2946400"/>
            <a:chOff x="6875983" y="1599270"/>
            <a:chExt cx="5227914" cy="2197863"/>
          </a:xfrm>
        </p:grpSpPr>
        <p:cxnSp>
          <p:nvCxnSpPr>
            <p:cNvPr id="59" name="直接连接符 58"/>
            <p:cNvCxnSpPr/>
            <p:nvPr/>
          </p:nvCxnSpPr>
          <p:spPr>
            <a:xfrm flipV="1">
              <a:off x="7187387" y="2837758"/>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flipV="1">
              <a:off x="10932377" y="2837758"/>
              <a:ext cx="0" cy="51090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61" name="组合 60"/>
            <p:cNvGrpSpPr/>
            <p:nvPr/>
          </p:nvGrpSpPr>
          <p:grpSpPr>
            <a:xfrm>
              <a:off x="10619825" y="3360994"/>
              <a:ext cx="643159" cy="436139"/>
              <a:chOff x="572855" y="4071205"/>
              <a:chExt cx="1167661" cy="392361"/>
            </a:xfrm>
          </p:grpSpPr>
          <p:sp>
            <p:nvSpPr>
              <p:cNvPr id="62" name="文本框 61"/>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3" name="文本框 62"/>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cxnSp>
          <p:nvCxnSpPr>
            <p:cNvPr id="64" name="直接连接符 63"/>
            <p:cNvCxnSpPr/>
            <p:nvPr/>
          </p:nvCxnSpPr>
          <p:spPr>
            <a:xfrm flipV="1">
              <a:off x="8041752" y="3097890"/>
              <a:ext cx="0" cy="256591"/>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flipV="1">
              <a:off x="7326266" y="229791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66" name="组合 65"/>
            <p:cNvGrpSpPr/>
            <p:nvPr/>
          </p:nvGrpSpPr>
          <p:grpSpPr>
            <a:xfrm>
              <a:off x="6894734" y="1866015"/>
              <a:ext cx="904962" cy="436139"/>
              <a:chOff x="572855" y="4071205"/>
              <a:chExt cx="1167661" cy="392361"/>
            </a:xfrm>
          </p:grpSpPr>
          <p:sp>
            <p:nvSpPr>
              <p:cNvPr id="67" name="文本框 66"/>
              <p:cNvSpPr txBox="1"/>
              <p:nvPr/>
            </p:nvSpPr>
            <p:spPr>
              <a:xfrm>
                <a:off x="572855" y="4071205"/>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8" name="文本框 67"/>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cxnSp>
          <p:nvCxnSpPr>
            <p:cNvPr id="69" name="直接连接符 68"/>
            <p:cNvCxnSpPr/>
            <p:nvPr/>
          </p:nvCxnSpPr>
          <p:spPr>
            <a:xfrm flipV="1">
              <a:off x="9116422" y="2286161"/>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0" name="文本框 69"/>
            <p:cNvSpPr txBox="1"/>
            <p:nvPr/>
          </p:nvSpPr>
          <p:spPr>
            <a:xfrm>
              <a:off x="7511583" y="2546467"/>
              <a:ext cx="1448563"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局部总线</a:t>
              </a:r>
            </a:p>
          </p:txBody>
        </p:sp>
        <p:grpSp>
          <p:nvGrpSpPr>
            <p:cNvPr id="71" name="组合 70"/>
            <p:cNvGrpSpPr/>
            <p:nvPr/>
          </p:nvGrpSpPr>
          <p:grpSpPr>
            <a:xfrm>
              <a:off x="10809720" y="1599270"/>
              <a:ext cx="837323" cy="1217849"/>
              <a:chOff x="5717004" y="1568427"/>
              <a:chExt cx="837323" cy="1677983"/>
            </a:xfrm>
          </p:grpSpPr>
          <p:grpSp>
            <p:nvGrpSpPr>
              <p:cNvPr id="72" name="组合 71"/>
              <p:cNvGrpSpPr/>
              <p:nvPr/>
            </p:nvGrpSpPr>
            <p:grpSpPr>
              <a:xfrm flipV="1">
                <a:off x="5717004" y="1913917"/>
                <a:ext cx="837323" cy="1332493"/>
                <a:chOff x="5798761" y="3426692"/>
                <a:chExt cx="837323" cy="1332493"/>
              </a:xfrm>
            </p:grpSpPr>
            <p:sp>
              <p:nvSpPr>
                <p:cNvPr id="74" name="文本框 73"/>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5" name="文本框 74"/>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6" name="文本框 75"/>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7" name="文本框 76"/>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78" name="组合 77"/>
                <p:cNvGrpSpPr/>
                <p:nvPr/>
              </p:nvGrpSpPr>
              <p:grpSpPr>
                <a:xfrm>
                  <a:off x="5833247" y="3426692"/>
                  <a:ext cx="768350" cy="323700"/>
                  <a:chOff x="5833247" y="3290605"/>
                  <a:chExt cx="768350" cy="478259"/>
                </a:xfrm>
              </p:grpSpPr>
              <p:cxnSp>
                <p:nvCxnSpPr>
                  <p:cNvPr id="80" name="直接连接符 79"/>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79" name="文本框 78"/>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73" name="文本框 72"/>
              <p:cNvSpPr txBox="1"/>
              <p:nvPr/>
            </p:nvSpPr>
            <p:spPr>
              <a:xfrm>
                <a:off x="5800862" y="1568427"/>
                <a:ext cx="669608" cy="38165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85" name="直接连接符 84"/>
            <p:cNvCxnSpPr/>
            <p:nvPr/>
          </p:nvCxnSpPr>
          <p:spPr>
            <a:xfrm flipV="1">
              <a:off x="8820953" y="2837758"/>
              <a:ext cx="0" cy="51090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flipV="1">
              <a:off x="9595825" y="3101819"/>
              <a:ext cx="0" cy="25089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7" name="组合 86"/>
            <p:cNvGrpSpPr/>
            <p:nvPr/>
          </p:nvGrpSpPr>
          <p:grpSpPr>
            <a:xfrm>
              <a:off x="7729200" y="3357578"/>
              <a:ext cx="643159" cy="436139"/>
              <a:chOff x="572855" y="4071205"/>
              <a:chExt cx="1167661" cy="392361"/>
            </a:xfrm>
          </p:grpSpPr>
          <p:sp>
            <p:nvSpPr>
              <p:cNvPr id="88" name="文本框 87"/>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1" name="文本框 90"/>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cxnSp>
          <p:nvCxnSpPr>
            <p:cNvPr id="92" name="直接连接符 91"/>
            <p:cNvCxnSpPr/>
            <p:nvPr/>
          </p:nvCxnSpPr>
          <p:spPr>
            <a:xfrm flipV="1">
              <a:off x="11742874" y="282459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93" name="组合 92"/>
            <p:cNvGrpSpPr/>
            <p:nvPr/>
          </p:nvGrpSpPr>
          <p:grpSpPr>
            <a:xfrm>
              <a:off x="11404456" y="3355814"/>
              <a:ext cx="699441" cy="436139"/>
              <a:chOff x="525895" y="4071205"/>
              <a:chExt cx="1269841" cy="392361"/>
            </a:xfrm>
          </p:grpSpPr>
          <p:sp>
            <p:nvSpPr>
              <p:cNvPr id="94" name="文本框 93"/>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5" name="文本框 94"/>
              <p:cNvSpPr txBox="1"/>
              <p:nvPr/>
            </p:nvSpPr>
            <p:spPr>
              <a:xfrm>
                <a:off x="525895" y="4145503"/>
                <a:ext cx="126984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板载</a:t>
                </a:r>
                <a:r>
                  <a:rPr lang="en-US" altLang="zh-CN" sz="1500" b="1">
                    <a:latin typeface="微软雅黑" panose="020B0503020204020204" pitchFamily="34" charset="-122"/>
                    <a:ea typeface="微软雅黑" panose="020B0503020204020204" pitchFamily="34" charset="-122"/>
                  </a:rPr>
                  <a:t>IO</a:t>
                </a:r>
                <a:endParaRPr lang="zh-CN" altLang="en-US" sz="1500" b="1">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6875983" y="3352397"/>
              <a:ext cx="643159" cy="436139"/>
              <a:chOff x="572855" y="4071205"/>
              <a:chExt cx="1167661" cy="392361"/>
            </a:xfrm>
          </p:grpSpPr>
          <p:sp>
            <p:nvSpPr>
              <p:cNvPr id="97" name="文本框 96"/>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8" name="文本框 97"/>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芯片组</a:t>
                </a:r>
              </a:p>
            </p:txBody>
          </p:sp>
        </p:grpSp>
        <p:cxnSp>
          <p:nvCxnSpPr>
            <p:cNvPr id="99" name="直接连接符 98"/>
            <p:cNvCxnSpPr/>
            <p:nvPr/>
          </p:nvCxnSpPr>
          <p:spPr>
            <a:xfrm>
              <a:off x="6913206" y="2835276"/>
              <a:ext cx="5190691"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0" name="组合 99"/>
            <p:cNvGrpSpPr/>
            <p:nvPr/>
          </p:nvGrpSpPr>
          <p:grpSpPr>
            <a:xfrm>
              <a:off x="9879184" y="2608336"/>
              <a:ext cx="696540" cy="436139"/>
              <a:chOff x="556900" y="4071205"/>
              <a:chExt cx="1232651" cy="392361"/>
            </a:xfrm>
          </p:grpSpPr>
          <p:sp>
            <p:nvSpPr>
              <p:cNvPr id="101" name="文本框 100"/>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2" name="文本框 101"/>
              <p:cNvSpPr txBox="1"/>
              <p:nvPr/>
            </p:nvSpPr>
            <p:spPr>
              <a:xfrm>
                <a:off x="556900" y="4145503"/>
                <a:ext cx="123265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桥</a:t>
                </a:r>
              </a:p>
            </p:txBody>
          </p:sp>
        </p:grpSp>
        <p:sp>
          <p:nvSpPr>
            <p:cNvPr id="103" name="文本框 102"/>
            <p:cNvSpPr txBox="1"/>
            <p:nvPr/>
          </p:nvSpPr>
          <p:spPr>
            <a:xfrm>
              <a:off x="10619825" y="2854965"/>
              <a:ext cx="1448563"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总线</a:t>
              </a:r>
            </a:p>
          </p:txBody>
        </p:sp>
        <p:cxnSp>
          <p:nvCxnSpPr>
            <p:cNvPr id="104" name="直接连接符 103"/>
            <p:cNvCxnSpPr/>
            <p:nvPr/>
          </p:nvCxnSpPr>
          <p:spPr>
            <a:xfrm>
              <a:off x="8046331" y="3096668"/>
              <a:ext cx="1549494" cy="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8742214" y="1873645"/>
              <a:ext cx="769545" cy="436297"/>
              <a:chOff x="572855" y="4071203"/>
              <a:chExt cx="1167661" cy="392360"/>
            </a:xfrm>
          </p:grpSpPr>
          <p:sp>
            <p:nvSpPr>
              <p:cNvPr id="106" name="文本框 105"/>
              <p:cNvSpPr txBox="1"/>
              <p:nvPr/>
            </p:nvSpPr>
            <p:spPr>
              <a:xfrm>
                <a:off x="572855" y="4071203"/>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7" name="文本框 106"/>
              <p:cNvSpPr txBox="1"/>
              <p:nvPr/>
            </p:nvSpPr>
            <p:spPr>
              <a:xfrm>
                <a:off x="572855" y="4145501"/>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8535691" y="3357578"/>
              <a:ext cx="553382" cy="436139"/>
              <a:chOff x="572855" y="4071205"/>
              <a:chExt cx="1167661" cy="392361"/>
            </a:xfrm>
          </p:grpSpPr>
          <p:sp>
            <p:nvSpPr>
              <p:cNvPr id="109" name="文本框 108"/>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0" name="文本框 109"/>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SCSI</a:t>
                </a:r>
                <a:endParaRPr lang="zh-CN" altLang="en-US" sz="1500" b="1">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9205960" y="3348659"/>
              <a:ext cx="806566" cy="436139"/>
              <a:chOff x="572855" y="4071205"/>
              <a:chExt cx="1167661" cy="392361"/>
            </a:xfrm>
          </p:grpSpPr>
          <p:sp>
            <p:nvSpPr>
              <p:cNvPr id="112" name="文本框 111"/>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3" name="文本框 112"/>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高速网卡</a:t>
                </a:r>
              </a:p>
            </p:txBody>
          </p:sp>
        </p:grpSp>
      </p:grpSp>
    </p:spTree>
    <p:extLst>
      <p:ext uri="{BB962C8B-B14F-4D97-AF65-F5344CB8AC3E}">
        <p14:creationId xmlns:p14="http://schemas.microsoft.com/office/powerpoint/2010/main" val="66135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三总线结构</a:t>
            </a:r>
          </a:p>
        </p:txBody>
      </p:sp>
      <p:sp>
        <p:nvSpPr>
          <p:cNvPr id="53" name="内容占位符 2"/>
          <p:cNvSpPr txBox="1"/>
          <p:nvPr/>
        </p:nvSpPr>
        <p:spPr bwMode="auto">
          <a:xfrm>
            <a:off x="7368136" y="2696503"/>
            <a:ext cx="4177979" cy="2408003"/>
          </a:xfrm>
          <a:prstGeom prst="rect">
            <a:avLst/>
          </a:prstGeom>
          <a:noFill/>
          <a:ln w="9525">
            <a:noFill/>
            <a:miter lim="800000"/>
          </a:ln>
        </p:spPr>
        <p:txBody>
          <a:bodyPr vert="horz" wrap="square" lIns="91440" tIns="45720" rIns="91440" bIns="45720" numCol="1" anchor="t" anchorCtr="0" compatLnSpc="1"/>
          <a:lstStyle/>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高速与低速传输活动分离</a:t>
            </a:r>
            <a:endParaRPr lang="en-US" altLang="zh-CN" sz="2400" kern="0" dirty="0">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将</a:t>
            </a:r>
            <a:r>
              <a:rPr lang="en-US" altLang="zh-CN" sz="2000" kern="0" dirty="0">
                <a:solidFill>
                  <a:srgbClr val="C00000"/>
                </a:solidFill>
                <a:latin typeface="+mn-ea"/>
              </a:rPr>
              <a:t>I/O</a:t>
            </a:r>
            <a:r>
              <a:rPr lang="zh-CN" altLang="zh-CN" sz="2000" kern="0" dirty="0">
                <a:solidFill>
                  <a:srgbClr val="C00000"/>
                </a:solidFill>
                <a:latin typeface="+mn-ea"/>
              </a:rPr>
              <a:t>设备与主存之间的通信与处理器的活动分离</a:t>
            </a:r>
            <a:endParaRPr lang="en-US" altLang="zh-CN" sz="2000" kern="0" dirty="0">
              <a:solidFill>
                <a:srgbClr val="C00000"/>
              </a:solidFill>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高速设备靠近</a:t>
            </a:r>
            <a:r>
              <a:rPr lang="en-US" altLang="zh-CN" sz="2000" kern="0" dirty="0">
                <a:solidFill>
                  <a:srgbClr val="C00000"/>
                </a:solidFill>
                <a:latin typeface="+mn-ea"/>
              </a:rPr>
              <a:t>CPU</a:t>
            </a:r>
            <a:r>
              <a:rPr lang="zh-CN" altLang="zh-CN" sz="2000" kern="0" dirty="0">
                <a:solidFill>
                  <a:srgbClr val="C00000"/>
                </a:solidFill>
                <a:latin typeface="+mn-ea"/>
              </a:rPr>
              <a:t>，慢速设备远离</a:t>
            </a:r>
            <a:r>
              <a:rPr lang="en-US" altLang="zh-CN" sz="2000" kern="0" dirty="0">
                <a:solidFill>
                  <a:srgbClr val="C00000"/>
                </a:solidFill>
                <a:latin typeface="+mn-ea"/>
              </a:rPr>
              <a:t>CPU</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a:t>
            </a:r>
            <a:r>
              <a:rPr lang="zh-CN" altLang="zh-CN" sz="2400" kern="0" dirty="0">
                <a:latin typeface="+mn-ea"/>
              </a:rPr>
              <a:t>同层次总线之间采用桥接方式连接和缓冲</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endParaRPr lang="zh-CN" altLang="en-US" sz="3200" kern="0" dirty="0">
              <a:latin typeface="+mn-ea"/>
            </a:endParaRPr>
          </a:p>
        </p:txBody>
      </p:sp>
      <p:grpSp>
        <p:nvGrpSpPr>
          <p:cNvPr id="3" name="组合 2"/>
          <p:cNvGrpSpPr/>
          <p:nvPr/>
        </p:nvGrpSpPr>
        <p:grpSpPr>
          <a:xfrm>
            <a:off x="355600" y="1141955"/>
            <a:ext cx="6792924" cy="4254500"/>
            <a:chOff x="923935" y="1028700"/>
            <a:chExt cx="5525338" cy="3460594"/>
          </a:xfrm>
        </p:grpSpPr>
        <p:cxnSp>
          <p:nvCxnSpPr>
            <p:cNvPr id="28" name="直接连接符 27"/>
            <p:cNvCxnSpPr/>
            <p:nvPr/>
          </p:nvCxnSpPr>
          <p:spPr>
            <a:xfrm flipV="1">
              <a:off x="4640588" y="3665320"/>
              <a:ext cx="0" cy="36527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4" name="组合 53"/>
            <p:cNvGrpSpPr/>
            <p:nvPr/>
          </p:nvGrpSpPr>
          <p:grpSpPr>
            <a:xfrm>
              <a:off x="4328036" y="4042925"/>
              <a:ext cx="643159" cy="436139"/>
              <a:chOff x="572855" y="4071205"/>
              <a:chExt cx="1167661" cy="392361"/>
            </a:xfrm>
          </p:grpSpPr>
          <p:sp>
            <p:nvSpPr>
              <p:cNvPr id="55" name="文本框 54"/>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56" name="文本框 55"/>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cxnSp>
          <p:nvCxnSpPr>
            <p:cNvPr id="57" name="直接连接符 56"/>
            <p:cNvCxnSpPr/>
            <p:nvPr/>
          </p:nvCxnSpPr>
          <p:spPr>
            <a:xfrm flipV="1">
              <a:off x="1376416" y="133483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8" name="文本框 57"/>
            <p:cNvSpPr txBox="1"/>
            <p:nvPr/>
          </p:nvSpPr>
          <p:spPr>
            <a:xfrm>
              <a:off x="1623912" y="1028700"/>
              <a:ext cx="1448563"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HOST</a:t>
              </a:r>
              <a:r>
                <a:rPr lang="zh-CN" altLang="en-US" sz="1500" b="1">
                  <a:latin typeface="微软雅黑" panose="020B0503020204020204" pitchFamily="34" charset="-122"/>
                  <a:ea typeface="微软雅黑" panose="020B0503020204020204" pitchFamily="34" charset="-122"/>
                </a:rPr>
                <a:t>总线</a:t>
              </a:r>
            </a:p>
          </p:txBody>
        </p:sp>
        <p:grpSp>
          <p:nvGrpSpPr>
            <p:cNvPr id="59" name="组合 58"/>
            <p:cNvGrpSpPr/>
            <p:nvPr/>
          </p:nvGrpSpPr>
          <p:grpSpPr>
            <a:xfrm>
              <a:off x="4917896" y="1482517"/>
              <a:ext cx="1463971" cy="967099"/>
              <a:chOff x="5717004" y="1913917"/>
              <a:chExt cx="1463971" cy="1332493"/>
            </a:xfrm>
          </p:grpSpPr>
          <p:grpSp>
            <p:nvGrpSpPr>
              <p:cNvPr id="60" name="组合 59"/>
              <p:cNvGrpSpPr/>
              <p:nvPr/>
            </p:nvGrpSpPr>
            <p:grpSpPr>
              <a:xfrm flipV="1">
                <a:off x="5717004" y="1913917"/>
                <a:ext cx="837323" cy="1332493"/>
                <a:chOff x="5798761" y="3426692"/>
                <a:chExt cx="837323" cy="1332493"/>
              </a:xfrm>
            </p:grpSpPr>
            <p:sp>
              <p:nvSpPr>
                <p:cNvPr id="62" name="文本框 61"/>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3" name="文本框 62"/>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4" name="文本框 63"/>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5" name="文本框 64"/>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66" name="组合 65"/>
                <p:cNvGrpSpPr/>
                <p:nvPr/>
              </p:nvGrpSpPr>
              <p:grpSpPr>
                <a:xfrm>
                  <a:off x="5833247" y="3426692"/>
                  <a:ext cx="768350" cy="323700"/>
                  <a:chOff x="5833247" y="3290605"/>
                  <a:chExt cx="768350" cy="478259"/>
                </a:xfrm>
              </p:grpSpPr>
              <p:cxnSp>
                <p:nvCxnSpPr>
                  <p:cNvPr id="68" name="直接连接符 67"/>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67" name="文本框 66"/>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61" name="文本框 60"/>
              <p:cNvSpPr txBox="1"/>
              <p:nvPr/>
            </p:nvSpPr>
            <p:spPr>
              <a:xfrm>
                <a:off x="6511367" y="2253655"/>
                <a:ext cx="669608" cy="38165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73" name="直接连接符 72"/>
            <p:cNvCxnSpPr/>
            <p:nvPr/>
          </p:nvCxnSpPr>
          <p:spPr>
            <a:xfrm>
              <a:off x="923935" y="1308273"/>
              <a:ext cx="5506866"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74" name="文本框 73"/>
            <p:cNvSpPr txBox="1"/>
            <p:nvPr/>
          </p:nvSpPr>
          <p:spPr>
            <a:xfrm>
              <a:off x="3611422" y="3377868"/>
              <a:ext cx="923171" cy="246143"/>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总线</a:t>
              </a:r>
            </a:p>
          </p:txBody>
        </p:sp>
        <p:cxnSp>
          <p:nvCxnSpPr>
            <p:cNvPr id="75" name="直接连接符 74"/>
            <p:cNvCxnSpPr/>
            <p:nvPr/>
          </p:nvCxnSpPr>
          <p:spPr>
            <a:xfrm flipV="1">
              <a:off x="2636392" y="1350423"/>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V="1">
              <a:off x="3881485" y="133483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a:off x="1401147" y="2490909"/>
              <a:ext cx="502965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23935" y="1689498"/>
              <a:ext cx="904962" cy="436139"/>
              <a:chOff x="572855" y="4071205"/>
              <a:chExt cx="1167661" cy="392361"/>
            </a:xfrm>
          </p:grpSpPr>
          <p:sp>
            <p:nvSpPr>
              <p:cNvPr id="79" name="文本框 78"/>
              <p:cNvSpPr txBox="1"/>
              <p:nvPr/>
            </p:nvSpPr>
            <p:spPr>
              <a:xfrm>
                <a:off x="572855" y="4071205"/>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0" name="文本框 79"/>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3460945" y="1673912"/>
              <a:ext cx="864274" cy="436139"/>
              <a:chOff x="556900" y="4071205"/>
              <a:chExt cx="1232651" cy="392361"/>
            </a:xfrm>
          </p:grpSpPr>
          <p:sp>
            <p:nvSpPr>
              <p:cNvPr id="82" name="文本框 81"/>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3" name="文本框 82"/>
              <p:cNvSpPr txBox="1"/>
              <p:nvPr/>
            </p:nvSpPr>
            <p:spPr>
              <a:xfrm>
                <a:off x="556900" y="4145503"/>
                <a:ext cx="123265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a:t>
                </a:r>
                <a:r>
                  <a:rPr lang="zh-CN" altLang="en-US" sz="1500" b="1">
                    <a:latin typeface="微软雅黑" panose="020B0503020204020204" pitchFamily="34" charset="-122"/>
                    <a:ea typeface="微软雅黑" panose="020B0503020204020204" pitchFamily="34" charset="-122"/>
                  </a:rPr>
                  <a:t>桥</a:t>
                </a:r>
              </a:p>
            </p:txBody>
          </p:sp>
        </p:grpSp>
        <p:grpSp>
          <p:nvGrpSpPr>
            <p:cNvPr id="84" name="组合 83"/>
            <p:cNvGrpSpPr/>
            <p:nvPr/>
          </p:nvGrpSpPr>
          <p:grpSpPr>
            <a:xfrm>
              <a:off x="2254731" y="1689340"/>
              <a:ext cx="769545" cy="436297"/>
              <a:chOff x="572855" y="4071203"/>
              <a:chExt cx="1167661" cy="392360"/>
            </a:xfrm>
          </p:grpSpPr>
          <p:sp>
            <p:nvSpPr>
              <p:cNvPr id="85" name="文本框 84"/>
              <p:cNvSpPr txBox="1"/>
              <p:nvPr/>
            </p:nvSpPr>
            <p:spPr>
              <a:xfrm>
                <a:off x="572855" y="4071203"/>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6" name="文本框 85"/>
              <p:cNvSpPr txBox="1"/>
              <p:nvPr/>
            </p:nvSpPr>
            <p:spPr>
              <a:xfrm>
                <a:off x="572855" y="4145501"/>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cxnSp>
          <p:nvCxnSpPr>
            <p:cNvPr id="87" name="直接连接符 86"/>
            <p:cNvCxnSpPr/>
            <p:nvPr/>
          </p:nvCxnSpPr>
          <p:spPr>
            <a:xfrm flipV="1">
              <a:off x="2110643" y="2506495"/>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V="1">
              <a:off x="4717527" y="2522081"/>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flipV="1">
              <a:off x="3411352" y="2509111"/>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90" name="组合 89"/>
            <p:cNvGrpSpPr/>
            <p:nvPr/>
          </p:nvGrpSpPr>
          <p:grpSpPr>
            <a:xfrm>
              <a:off x="1658162" y="2861156"/>
              <a:ext cx="904962" cy="436139"/>
              <a:chOff x="572855" y="4071205"/>
              <a:chExt cx="1167661" cy="392361"/>
            </a:xfrm>
          </p:grpSpPr>
          <p:sp>
            <p:nvSpPr>
              <p:cNvPr id="91" name="文本框 90"/>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2" name="文本框 91"/>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grpSp>
          <p:nvGrpSpPr>
            <p:cNvPr id="93" name="组合 92"/>
            <p:cNvGrpSpPr/>
            <p:nvPr/>
          </p:nvGrpSpPr>
          <p:grpSpPr>
            <a:xfrm>
              <a:off x="2944785" y="2848186"/>
              <a:ext cx="910301" cy="436139"/>
              <a:chOff x="491255" y="4071205"/>
              <a:chExt cx="1298296" cy="392361"/>
            </a:xfrm>
          </p:grpSpPr>
          <p:sp>
            <p:nvSpPr>
              <p:cNvPr id="94" name="文本框 93"/>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5" name="文本框 94"/>
              <p:cNvSpPr txBox="1"/>
              <p:nvPr/>
            </p:nvSpPr>
            <p:spPr>
              <a:xfrm>
                <a:off x="491255" y="4145503"/>
                <a:ext cx="1298296"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PCI/ISA</a:t>
                </a:r>
                <a:r>
                  <a:rPr lang="zh-CN" altLang="en-US" sz="1500" b="1">
                    <a:latin typeface="微软雅黑" panose="020B0503020204020204" pitchFamily="34" charset="-122"/>
                    <a:ea typeface="微软雅黑" panose="020B0503020204020204" pitchFamily="34" charset="-122"/>
                  </a:rPr>
                  <a:t>桥</a:t>
                </a:r>
              </a:p>
            </p:txBody>
          </p:sp>
        </p:grpSp>
        <p:grpSp>
          <p:nvGrpSpPr>
            <p:cNvPr id="96" name="组合 95"/>
            <p:cNvGrpSpPr/>
            <p:nvPr/>
          </p:nvGrpSpPr>
          <p:grpSpPr>
            <a:xfrm>
              <a:off x="4335866" y="2860998"/>
              <a:ext cx="769545" cy="436297"/>
              <a:chOff x="572855" y="4071203"/>
              <a:chExt cx="1167661" cy="392360"/>
            </a:xfrm>
          </p:grpSpPr>
          <p:sp>
            <p:nvSpPr>
              <p:cNvPr id="97" name="文本框 96"/>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8" name="文本框 97"/>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磁盘</a:t>
                </a:r>
              </a:p>
            </p:txBody>
          </p:sp>
        </p:grpSp>
        <p:cxnSp>
          <p:nvCxnSpPr>
            <p:cNvPr id="99" name="直接连接符 98"/>
            <p:cNvCxnSpPr/>
            <p:nvPr/>
          </p:nvCxnSpPr>
          <p:spPr>
            <a:xfrm flipV="1">
              <a:off x="5998664" y="2524896"/>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flipV="1">
              <a:off x="3881485" y="213146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1" name="文本框 100"/>
            <p:cNvSpPr txBox="1"/>
            <p:nvPr/>
          </p:nvSpPr>
          <p:spPr>
            <a:xfrm>
              <a:off x="2652987" y="2223011"/>
              <a:ext cx="1000455"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a:t>
              </a:r>
              <a:r>
                <a:rPr lang="zh-CN" altLang="en-US" sz="1500" b="1">
                  <a:latin typeface="微软雅黑" panose="020B0503020204020204" pitchFamily="34" charset="-122"/>
                  <a:ea typeface="微软雅黑" panose="020B0503020204020204" pitchFamily="34" charset="-122"/>
                </a:rPr>
                <a:t>总线</a:t>
              </a:r>
            </a:p>
          </p:txBody>
        </p:sp>
        <p:cxnSp>
          <p:nvCxnSpPr>
            <p:cNvPr id="102" name="直接连接符 101"/>
            <p:cNvCxnSpPr/>
            <p:nvPr/>
          </p:nvCxnSpPr>
          <p:spPr>
            <a:xfrm>
              <a:off x="1851666" y="3665320"/>
              <a:ext cx="4579135"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3" name="直接连接符 102"/>
            <p:cNvCxnSpPr/>
            <p:nvPr/>
          </p:nvCxnSpPr>
          <p:spPr>
            <a:xfrm flipV="1">
              <a:off x="3422949" y="329493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flipV="1">
              <a:off x="2314410" y="3665320"/>
              <a:ext cx="0" cy="398006"/>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1940137" y="4052997"/>
              <a:ext cx="769545" cy="436297"/>
              <a:chOff x="572855" y="4071203"/>
              <a:chExt cx="1167661" cy="392360"/>
            </a:xfrm>
          </p:grpSpPr>
          <p:sp>
            <p:nvSpPr>
              <p:cNvPr id="106" name="文本框 105"/>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7" name="文本框 106"/>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串口</a:t>
                </a:r>
              </a:p>
            </p:txBody>
          </p:sp>
        </p:grpSp>
        <p:cxnSp>
          <p:nvCxnSpPr>
            <p:cNvPr id="108" name="直接连接符 107"/>
            <p:cNvCxnSpPr/>
            <p:nvPr/>
          </p:nvCxnSpPr>
          <p:spPr>
            <a:xfrm flipV="1">
              <a:off x="3507539" y="3665320"/>
              <a:ext cx="0" cy="398006"/>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9" name="组合 108"/>
            <p:cNvGrpSpPr/>
            <p:nvPr/>
          </p:nvGrpSpPr>
          <p:grpSpPr>
            <a:xfrm>
              <a:off x="3133266" y="4052997"/>
              <a:ext cx="769545" cy="436297"/>
              <a:chOff x="572855" y="4071203"/>
              <a:chExt cx="1167661" cy="392360"/>
            </a:xfrm>
          </p:grpSpPr>
          <p:sp>
            <p:nvSpPr>
              <p:cNvPr id="110" name="文本框 109"/>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1" name="文本框 110"/>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并口</a:t>
                </a:r>
              </a:p>
            </p:txBody>
          </p:sp>
        </p:grpSp>
        <p:cxnSp>
          <p:nvCxnSpPr>
            <p:cNvPr id="112" name="直接连接符 111"/>
            <p:cNvCxnSpPr/>
            <p:nvPr/>
          </p:nvCxnSpPr>
          <p:spPr>
            <a:xfrm flipV="1">
              <a:off x="5773658" y="3660209"/>
              <a:ext cx="0" cy="36527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13" name="组合 112"/>
            <p:cNvGrpSpPr/>
            <p:nvPr/>
          </p:nvGrpSpPr>
          <p:grpSpPr>
            <a:xfrm>
              <a:off x="5461106" y="4037814"/>
              <a:ext cx="643159" cy="436139"/>
              <a:chOff x="572855" y="4071205"/>
              <a:chExt cx="1167661" cy="392361"/>
            </a:xfrm>
          </p:grpSpPr>
          <p:sp>
            <p:nvSpPr>
              <p:cNvPr id="114" name="文本框 113"/>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5" name="文本框 114"/>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Timer</a:t>
                </a:r>
                <a:endParaRPr lang="zh-CN" altLang="en-US" sz="1500" b="1">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5512632" y="2858798"/>
              <a:ext cx="936641" cy="436139"/>
              <a:chOff x="480034" y="4071205"/>
              <a:chExt cx="1335863" cy="392361"/>
            </a:xfrm>
          </p:grpSpPr>
          <p:sp>
            <p:nvSpPr>
              <p:cNvPr id="117" name="文本框 116"/>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8" name="文本框 117"/>
              <p:cNvSpPr txBox="1"/>
              <p:nvPr/>
            </p:nvSpPr>
            <p:spPr>
              <a:xfrm>
                <a:off x="480034" y="4145503"/>
                <a:ext cx="1335863"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PCI/PCI</a:t>
                </a:r>
                <a:r>
                  <a:rPr lang="zh-CN" altLang="en-US" sz="1500" b="1">
                    <a:latin typeface="微软雅黑" panose="020B0503020204020204" pitchFamily="34" charset="-122"/>
                    <a:ea typeface="微软雅黑" panose="020B0503020204020204" pitchFamily="34" charset="-122"/>
                  </a:rPr>
                  <a:t>桥</a:t>
                </a:r>
              </a:p>
            </p:txBody>
          </p:sp>
        </p:grpSp>
      </p:grpSp>
    </p:spTree>
    <p:extLst>
      <p:ext uri="{BB962C8B-B14F-4D97-AF65-F5344CB8AC3E}">
        <p14:creationId xmlns:p14="http://schemas.microsoft.com/office/powerpoint/2010/main" val="36221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wipe(down)">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wipe(down)">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wipe(down)">
                                      <p:cBhvr>
                                        <p:cTn id="17" dur="500"/>
                                        <p:tgtEl>
                                          <p:spTgt spid="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3">
                                            <p:txEl>
                                              <p:pRg st="3" end="3"/>
                                            </p:txEl>
                                          </p:spTgt>
                                        </p:tgtEl>
                                        <p:attrNameLst>
                                          <p:attrName>style.visibility</p:attrName>
                                        </p:attrNameLst>
                                      </p:cBhvr>
                                      <p:to>
                                        <p:strVal val="visible"/>
                                      </p:to>
                                    </p:set>
                                    <p:animEffect transition="in" filter="wipe(down)">
                                      <p:cBhvr>
                                        <p:cTn id="22" dur="500"/>
                                        <p:tgtEl>
                                          <p:spTgt spid="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
          <p:cNvSpPr>
            <a:spLocks noGrp="1" noChangeArrowheads="1"/>
          </p:cNvSpPr>
          <p:nvPr>
            <p:ph type="title"/>
          </p:nvPr>
        </p:nvSpPr>
        <p:spPr/>
        <p:txBody>
          <a:bodyPr/>
          <a:lstStyle/>
          <a:p>
            <a:r>
              <a:rPr lang="zh-CN" altLang="en-US"/>
              <a:t>总线结构与系统性能关系</a:t>
            </a:r>
          </a:p>
        </p:txBody>
      </p:sp>
      <p:sp>
        <p:nvSpPr>
          <p:cNvPr id="19460" name="矩形 3"/>
          <p:cNvSpPr>
            <a:spLocks noGrp="1" noChangeArrowheads="1"/>
          </p:cNvSpPr>
          <p:nvPr>
            <p:ph type="body" idx="1"/>
          </p:nvPr>
        </p:nvSpPr>
        <p:spPr/>
        <p:txBody>
          <a:bodyPr/>
          <a:lstStyle/>
          <a:p>
            <a:r>
              <a:rPr lang="zh-CN" altLang="en-US" b="1" dirty="0"/>
              <a:t>最大存储容量</a:t>
            </a:r>
          </a:p>
          <a:p>
            <a:pPr lvl="1"/>
            <a:r>
              <a:rPr lang="zh-CN" altLang="en-US" sz="2400" dirty="0"/>
              <a:t>单总线系统中</a:t>
            </a:r>
            <a:r>
              <a:rPr lang="en-US" altLang="zh-CN" sz="2400" dirty="0"/>
              <a:t>,</a:t>
            </a:r>
            <a:r>
              <a:rPr lang="zh-CN" altLang="en-US" sz="2400" dirty="0"/>
              <a:t>内存要为外设保留一些地址</a:t>
            </a:r>
            <a:endParaRPr lang="en-US" altLang="zh-CN" sz="2400" dirty="0"/>
          </a:p>
          <a:p>
            <a:r>
              <a:rPr lang="zh-CN" altLang="en-US" b="1" dirty="0"/>
              <a:t>指令系统    </a:t>
            </a:r>
          </a:p>
          <a:p>
            <a:pPr lvl="1"/>
            <a:r>
              <a:rPr lang="zh-CN" altLang="en-US" sz="2400" dirty="0"/>
              <a:t>单总线系统中</a:t>
            </a:r>
            <a:r>
              <a:rPr lang="en-US" altLang="zh-CN" sz="2400" dirty="0"/>
              <a:t>,</a:t>
            </a:r>
            <a:r>
              <a:rPr lang="zh-CN" altLang="en-US" sz="2400" dirty="0"/>
              <a:t>无须专门的</a:t>
            </a:r>
            <a:r>
              <a:rPr lang="en-US" altLang="zh-CN" sz="2400" dirty="0"/>
              <a:t>I/O</a:t>
            </a:r>
            <a:r>
              <a:rPr lang="zh-CN" altLang="en-US" sz="2400" dirty="0"/>
              <a:t>指令</a:t>
            </a:r>
            <a:endParaRPr lang="en-US" altLang="zh-CN" sz="2400" dirty="0"/>
          </a:p>
          <a:p>
            <a:pPr lvl="1"/>
            <a:r>
              <a:rPr lang="zh-CN" altLang="en-US" sz="2400" dirty="0"/>
              <a:t>双总线系统中</a:t>
            </a:r>
            <a:r>
              <a:rPr lang="en-US" altLang="zh-CN" sz="2400" dirty="0"/>
              <a:t>,</a:t>
            </a:r>
            <a:r>
              <a:rPr lang="zh-CN" altLang="en-US" sz="2400" dirty="0"/>
              <a:t>设有专门的</a:t>
            </a:r>
            <a:r>
              <a:rPr lang="en-US" altLang="zh-CN" sz="2400" dirty="0"/>
              <a:t>I/O</a:t>
            </a:r>
            <a:r>
              <a:rPr lang="zh-CN" altLang="en-US" sz="2400" dirty="0"/>
              <a:t>指令</a:t>
            </a:r>
            <a:endParaRPr lang="en-US" altLang="zh-CN" sz="2400" dirty="0"/>
          </a:p>
          <a:p>
            <a:r>
              <a:rPr lang="zh-CN" altLang="en-US" b="1" dirty="0"/>
              <a:t>吞吐量</a:t>
            </a:r>
          </a:p>
          <a:p>
            <a:pPr lvl="1"/>
            <a:r>
              <a:rPr lang="zh-CN" altLang="en-US" sz="2400" dirty="0"/>
              <a:t>三总线系统比单总线系统要大得多</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采用南北桥结构的奔腾机系统总线结构</a:t>
            </a:r>
            <a:endParaRPr lang="zh-CN" altLang="en-US" dirty="0"/>
          </a:p>
        </p:txBody>
      </p:sp>
      <p:sp>
        <p:nvSpPr>
          <p:cNvPr id="5" name="Rectangle 55"/>
          <p:cNvSpPr>
            <a:spLocks noChangeArrowheads="1"/>
          </p:cNvSpPr>
          <p:nvPr/>
        </p:nvSpPr>
        <p:spPr bwMode="auto">
          <a:xfrm>
            <a:off x="2927649" y="151614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0" name="图片 59"/>
          <p:cNvPicPr>
            <a:picLocks noChangeAspect="1"/>
          </p:cNvPicPr>
          <p:nvPr/>
        </p:nvPicPr>
        <p:blipFill rotWithShape="1">
          <a:blip r:embed="rId2"/>
          <a:srcRect r="37672"/>
          <a:stretch/>
        </p:blipFill>
        <p:spPr>
          <a:xfrm>
            <a:off x="2893143" y="1008534"/>
            <a:ext cx="6019852" cy="54448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en-US" altLang="zh-CN" dirty="0"/>
              <a:t>8.1 </a:t>
            </a:r>
            <a:r>
              <a:rPr lang="zh-CN" altLang="en-US" dirty="0"/>
              <a:t>总线概述</a:t>
            </a:r>
          </a:p>
        </p:txBody>
      </p:sp>
      <p:sp>
        <p:nvSpPr>
          <p:cNvPr id="6148" name="矩形 3"/>
          <p:cNvSpPr>
            <a:spLocks noGrp="1" noChangeArrowheads="1"/>
          </p:cNvSpPr>
          <p:nvPr>
            <p:ph type="body" idx="1"/>
          </p:nvPr>
        </p:nvSpPr>
        <p:spPr/>
        <p:txBody>
          <a:bodyPr/>
          <a:lstStyle/>
          <a:p>
            <a:r>
              <a:rPr lang="en-US" altLang="zh-CN" b="1" dirty="0"/>
              <a:t>8.1.1 </a:t>
            </a:r>
            <a:r>
              <a:rPr lang="zh-CN" altLang="en-US" b="1" dirty="0"/>
              <a:t>总线分类</a:t>
            </a:r>
            <a:endParaRPr lang="en-US" altLang="zh-CN" b="1" dirty="0"/>
          </a:p>
          <a:p>
            <a:r>
              <a:rPr lang="en-US" altLang="zh-CN" b="1" dirty="0"/>
              <a:t>8.1.2 </a:t>
            </a:r>
            <a:r>
              <a:rPr lang="zh-CN" altLang="en-US" b="1" dirty="0"/>
              <a:t>总线组成</a:t>
            </a:r>
            <a:endParaRPr lang="en-US" altLang="zh-CN" b="1" dirty="0"/>
          </a:p>
          <a:p>
            <a:r>
              <a:rPr lang="en-US" altLang="zh-CN" b="1" dirty="0"/>
              <a:t>8.1.3 </a:t>
            </a:r>
            <a:r>
              <a:rPr lang="zh-CN" altLang="en-US" b="1" dirty="0"/>
              <a:t>总线标准</a:t>
            </a:r>
          </a:p>
          <a:p>
            <a:r>
              <a:rPr lang="en-US" altLang="zh-CN" b="1" dirty="0"/>
              <a:t>8.1.4 </a:t>
            </a:r>
            <a:r>
              <a:rPr lang="zh-CN" altLang="en-US" b="1" dirty="0"/>
              <a:t>总线与三态门</a:t>
            </a:r>
            <a:endParaRPr lang="en-US" altLang="zh-CN" b="1" dirty="0"/>
          </a:p>
          <a:p>
            <a:r>
              <a:rPr lang="en-US" altLang="zh-CN" b="1" dirty="0"/>
              <a:t>8.1.5 </a:t>
            </a:r>
            <a:r>
              <a:rPr lang="zh-CN" altLang="en-US" b="1" dirty="0"/>
              <a:t>总线性能指标</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a:extLst>
              <a:ext uri="{FF2B5EF4-FFF2-40B4-BE49-F238E27FC236}">
                <a16:creationId xmlns:a16="http://schemas.microsoft.com/office/drawing/2014/main" id="{14A45C6F-9C68-4983-A4A7-6F69CE1D58C2}"/>
              </a:ext>
            </a:extLst>
          </p:cNvPr>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p:txBody>
          <a:bodyPr/>
          <a:lstStyle/>
          <a:p>
            <a:r>
              <a:rPr lang="zh-CN" altLang="en-US">
                <a:latin typeface="+mj-ea"/>
                <a:ea typeface="+mj-ea"/>
              </a:rPr>
              <a:t>采用前端总线的南北桥结构 </a:t>
            </a:r>
            <a:r>
              <a:rPr lang="en-US" altLang="zh-CN">
                <a:ea typeface="宋体" panose="02010600030101010101" pitchFamily="2" charset="-122"/>
              </a:rPr>
              <a:t>IA-64</a:t>
            </a:r>
            <a:endParaRPr lang="en-US" altLang="zh-CN" dirty="0">
              <a:latin typeface="+mj-ea"/>
              <a:ea typeface="+mj-ea"/>
            </a:endParaRPr>
          </a:p>
        </p:txBody>
      </p:sp>
      <p:grpSp>
        <p:nvGrpSpPr>
          <p:cNvPr id="78" name="组合 77">
            <a:extLst>
              <a:ext uri="{FF2B5EF4-FFF2-40B4-BE49-F238E27FC236}">
                <a16:creationId xmlns:a16="http://schemas.microsoft.com/office/drawing/2014/main" id="{A3D32651-0157-408E-A001-B6D1AD51166C}"/>
              </a:ext>
            </a:extLst>
          </p:cNvPr>
          <p:cNvGrpSpPr/>
          <p:nvPr/>
        </p:nvGrpSpPr>
        <p:grpSpPr>
          <a:xfrm>
            <a:off x="2346733" y="2088682"/>
            <a:ext cx="1400354" cy="1400354"/>
            <a:chOff x="7462345" y="2301766"/>
            <a:chExt cx="1408386" cy="1408386"/>
          </a:xfrm>
        </p:grpSpPr>
        <p:sp>
          <p:nvSpPr>
            <p:cNvPr id="79" name="矩形 78">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a:extLst>
              <a:ext uri="{FF2B5EF4-FFF2-40B4-BE49-F238E27FC236}">
                <a16:creationId xmlns:a16="http://schemas.microsoft.com/office/drawing/2014/main" id="{E0DA35A7-94E6-44CE-BAD1-4D81403C6F80}"/>
              </a:ext>
            </a:extLst>
          </p:cNvPr>
          <p:cNvGrpSpPr/>
          <p:nvPr/>
        </p:nvGrpSpPr>
        <p:grpSpPr>
          <a:xfrm>
            <a:off x="806653" y="2582072"/>
            <a:ext cx="1091983" cy="397115"/>
            <a:chOff x="1678806" y="2245486"/>
            <a:chExt cx="1657321" cy="399393"/>
          </a:xfrm>
        </p:grpSpPr>
        <p:sp>
          <p:nvSpPr>
            <p:cNvPr id="8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699DDB0-BB48-4348-8199-C0F24D7C76AE}"/>
                </a:ext>
              </a:extLst>
            </p:cNvPr>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a:extLst>
              <a:ext uri="{FF2B5EF4-FFF2-40B4-BE49-F238E27FC236}">
                <a16:creationId xmlns:a16="http://schemas.microsoft.com/office/drawing/2014/main" id="{8B7C2EBC-5369-473F-AB29-E55E99C1027F}"/>
              </a:ext>
            </a:extLst>
          </p:cNvPr>
          <p:cNvGrpSpPr/>
          <p:nvPr/>
        </p:nvGrpSpPr>
        <p:grpSpPr>
          <a:xfrm>
            <a:off x="4213223" y="2233865"/>
            <a:ext cx="1149618" cy="397115"/>
            <a:chOff x="1507328" y="2245486"/>
            <a:chExt cx="1828799" cy="399393"/>
          </a:xfrm>
        </p:grpSpPr>
        <p:sp>
          <p:nvSpPr>
            <p:cNvPr id="85"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a:extLst>
              <a:ext uri="{FF2B5EF4-FFF2-40B4-BE49-F238E27FC236}">
                <a16:creationId xmlns:a16="http://schemas.microsoft.com/office/drawing/2014/main" id="{1556E945-162F-4055-9CF6-93DBF27DD980}"/>
              </a:ext>
            </a:extLst>
          </p:cNvPr>
          <p:cNvGrpSpPr/>
          <p:nvPr/>
        </p:nvGrpSpPr>
        <p:grpSpPr>
          <a:xfrm>
            <a:off x="4213223" y="2921482"/>
            <a:ext cx="1149618" cy="397115"/>
            <a:chOff x="1507328" y="2245486"/>
            <a:chExt cx="1828799" cy="399393"/>
          </a:xfrm>
        </p:grpSpPr>
        <p:sp>
          <p:nvSpPr>
            <p:cNvPr id="88"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a:extLst>
              <a:ext uri="{FF2B5EF4-FFF2-40B4-BE49-F238E27FC236}">
                <a16:creationId xmlns:a16="http://schemas.microsoft.com/office/drawing/2014/main" id="{97361067-2C67-4EE1-A10C-90A2DD24CC47}"/>
              </a:ext>
            </a:extLst>
          </p:cNvPr>
          <p:cNvGrpSpPr/>
          <p:nvPr/>
        </p:nvGrpSpPr>
        <p:grpSpPr>
          <a:xfrm>
            <a:off x="4213223" y="3769300"/>
            <a:ext cx="1149618" cy="461665"/>
            <a:chOff x="1507328" y="2214349"/>
            <a:chExt cx="1828799" cy="464313"/>
          </a:xfrm>
        </p:grpSpPr>
        <p:sp>
          <p:nvSpPr>
            <p:cNvPr id="91"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F50261E-9751-42E3-8703-2C6D4618E43D}"/>
                </a:ext>
              </a:extLst>
            </p:cNvPr>
            <p:cNvSpPr txBox="1"/>
            <p:nvPr/>
          </p:nvSpPr>
          <p:spPr>
            <a:xfrm>
              <a:off x="1718678" y="2214349"/>
              <a:ext cx="144534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Channel</a:t>
              </a:r>
            </a:p>
            <a:p>
              <a:pPr algn="ctr"/>
              <a:r>
                <a:rPr lang="en-US" altLang="zh-CN" sz="1200" b="1">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a:extLst>
              <a:ext uri="{FF2B5EF4-FFF2-40B4-BE49-F238E27FC236}">
                <a16:creationId xmlns:a16="http://schemas.microsoft.com/office/drawing/2014/main" id="{AC183693-635D-4000-9AD9-CAE139A2D5B2}"/>
              </a:ext>
            </a:extLst>
          </p:cNvPr>
          <p:cNvGrpSpPr/>
          <p:nvPr/>
        </p:nvGrpSpPr>
        <p:grpSpPr>
          <a:xfrm>
            <a:off x="4213223" y="4800090"/>
            <a:ext cx="1149618" cy="397116"/>
            <a:chOff x="1507328" y="2245486"/>
            <a:chExt cx="1828799" cy="399393"/>
          </a:xfrm>
        </p:grpSpPr>
        <p:sp>
          <p:nvSpPr>
            <p:cNvPr id="97"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8FA8FB2D-35A5-4A99-A870-7F663D1682EC}"/>
                </a:ext>
              </a:extLst>
            </p:cNvPr>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a:extLst>
              <a:ext uri="{FF2B5EF4-FFF2-40B4-BE49-F238E27FC236}">
                <a16:creationId xmlns:a16="http://schemas.microsoft.com/office/drawing/2014/main" id="{EC4A3EB3-13C3-4B6B-AD9F-DC29D56D42F0}"/>
              </a:ext>
            </a:extLst>
          </p:cNvPr>
          <p:cNvGrpSpPr/>
          <p:nvPr/>
        </p:nvGrpSpPr>
        <p:grpSpPr>
          <a:xfrm>
            <a:off x="2468777" y="5532073"/>
            <a:ext cx="1147751" cy="397116"/>
            <a:chOff x="1507328" y="2245486"/>
            <a:chExt cx="1828799" cy="399393"/>
          </a:xfrm>
        </p:grpSpPr>
        <p:sp>
          <p:nvSpPr>
            <p:cNvPr id="100"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303E6E6-C39C-4CDE-8DA0-4B6152555826}"/>
                </a:ext>
              </a:extLst>
            </p:cNvPr>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a:extLst>
              <a:ext uri="{FF2B5EF4-FFF2-40B4-BE49-F238E27FC236}">
                <a16:creationId xmlns:a16="http://schemas.microsoft.com/office/drawing/2014/main" id="{24D6AF7D-BC3A-4CE1-A743-887131B0AF81}"/>
              </a:ext>
            </a:extLst>
          </p:cNvPr>
          <p:cNvGrpSpPr/>
          <p:nvPr/>
        </p:nvGrpSpPr>
        <p:grpSpPr>
          <a:xfrm>
            <a:off x="2322334" y="1127572"/>
            <a:ext cx="1459053" cy="484446"/>
            <a:chOff x="5463655" y="1339091"/>
            <a:chExt cx="1467422" cy="487224"/>
          </a:xfrm>
        </p:grpSpPr>
        <p:sp>
          <p:nvSpPr>
            <p:cNvPr id="103" name="矩形 102">
              <a:extLst>
                <a:ext uri="{FF2B5EF4-FFF2-40B4-BE49-F238E27FC236}">
                  <a16:creationId xmlns:a16="http://schemas.microsoft.com/office/drawing/2014/main" id="{66C8B0D9-2915-4740-BCFC-305A2FDB8944}"/>
                </a:ext>
              </a:extLst>
            </p:cNvPr>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66BE758F-048F-44C7-A403-564CB4B97D62}"/>
                </a:ext>
              </a:extLst>
            </p:cNvPr>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a:extLst>
              <a:ext uri="{FF2B5EF4-FFF2-40B4-BE49-F238E27FC236}">
                <a16:creationId xmlns:a16="http://schemas.microsoft.com/office/drawing/2014/main" id="{46937F46-4EF2-4541-9D0B-A033CA10549A}"/>
              </a:ext>
            </a:extLst>
          </p:cNvPr>
          <p:cNvCxnSpPr>
            <a:cxnSpLocks/>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2F3128E-D57B-4BA4-AC74-8B4E036897D1}"/>
              </a:ext>
            </a:extLst>
          </p:cNvPr>
          <p:cNvCxnSpPr>
            <a:cxnSpLocks/>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9656DD0-1562-42E4-9B6F-A5C54AD6D2F0}"/>
              </a:ext>
            </a:extLst>
          </p:cNvPr>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17BA423-FC6A-4FE7-A73A-211E39E064F2}"/>
              </a:ext>
            </a:extLst>
          </p:cNvPr>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4B54A41-C422-4C40-A180-A7F2806CC912}"/>
              </a:ext>
            </a:extLst>
          </p:cNvPr>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89E52F9-D76C-485B-92B4-7EFE36A51313}"/>
              </a:ext>
            </a:extLst>
          </p:cNvPr>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8667E1E-A0F2-4545-AFCD-FFB569929229}"/>
              </a:ext>
            </a:extLst>
          </p:cNvPr>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E0B2D5B-7B5F-4874-9BAB-0F8094B2907A}"/>
              </a:ext>
            </a:extLst>
          </p:cNvPr>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A4E2DEB-AEDC-41D3-A264-C946A432E7A5}"/>
              </a:ext>
            </a:extLst>
          </p:cNvPr>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4700073E-B081-404B-96D6-EA98D557C6FA}"/>
              </a:ext>
            </a:extLst>
          </p:cNvPr>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7D27AFBB-244E-46DC-AC1A-FA6EE9840015}"/>
              </a:ext>
            </a:extLst>
          </p:cNvPr>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2F29170-966C-408C-BD06-8606507550CC}"/>
              </a:ext>
            </a:extLst>
          </p:cNvPr>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a:extLst>
              <a:ext uri="{FF2B5EF4-FFF2-40B4-BE49-F238E27FC236}">
                <a16:creationId xmlns:a16="http://schemas.microsoft.com/office/drawing/2014/main" id="{7603042F-E0E5-4D57-87A3-9E2420281484}"/>
              </a:ext>
            </a:extLst>
          </p:cNvPr>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a:extLst>
              <a:ext uri="{FF2B5EF4-FFF2-40B4-BE49-F238E27FC236}">
                <a16:creationId xmlns:a16="http://schemas.microsoft.com/office/drawing/2014/main" id="{CC054CB4-BD2E-4FD3-AC17-BF68EB2A8673}"/>
              </a:ext>
            </a:extLst>
          </p:cNvPr>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a:extLst>
              <a:ext uri="{FF2B5EF4-FFF2-40B4-BE49-F238E27FC236}">
                <a16:creationId xmlns:a16="http://schemas.microsoft.com/office/drawing/2014/main" id="{3AB14011-6517-494F-A839-9D123A4CA164}"/>
              </a:ext>
            </a:extLst>
          </p:cNvPr>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a:extLst>
              <a:ext uri="{FF2B5EF4-FFF2-40B4-BE49-F238E27FC236}">
                <a16:creationId xmlns:a16="http://schemas.microsoft.com/office/drawing/2014/main" id="{58F06A1C-0F5C-4215-AA11-66871A04BC46}"/>
              </a:ext>
            </a:extLst>
          </p:cNvPr>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a:extLst>
              <a:ext uri="{FF2B5EF4-FFF2-40B4-BE49-F238E27FC236}">
                <a16:creationId xmlns:a16="http://schemas.microsoft.com/office/drawing/2014/main" id="{BFF0AF56-1848-4B92-AF62-3802EF2F62FF}"/>
              </a:ext>
            </a:extLst>
          </p:cNvPr>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a:extLst>
              <a:ext uri="{FF2B5EF4-FFF2-40B4-BE49-F238E27FC236}">
                <a16:creationId xmlns:a16="http://schemas.microsoft.com/office/drawing/2014/main" id="{AF44D125-2B0F-45E7-8EE8-2AC3B966B1A5}"/>
              </a:ext>
            </a:extLst>
          </p:cNvPr>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a:extLst>
              <a:ext uri="{FF2B5EF4-FFF2-40B4-BE49-F238E27FC236}">
                <a16:creationId xmlns:a16="http://schemas.microsoft.com/office/drawing/2014/main" id="{B8E609D7-9E33-4E71-B417-A1FD61177CE1}"/>
              </a:ext>
            </a:extLst>
          </p:cNvPr>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a:extLst>
              <a:ext uri="{FF2B5EF4-FFF2-40B4-BE49-F238E27FC236}">
                <a16:creationId xmlns:a16="http://schemas.microsoft.com/office/drawing/2014/main" id="{6D305577-2DF6-49BF-BBAD-E1D07D2E4420}"/>
              </a:ext>
            </a:extLst>
          </p:cNvPr>
          <p:cNvGrpSpPr/>
          <p:nvPr/>
        </p:nvGrpSpPr>
        <p:grpSpPr>
          <a:xfrm>
            <a:off x="2346733" y="3795952"/>
            <a:ext cx="1400354" cy="1400354"/>
            <a:chOff x="7462345" y="2301766"/>
            <a:chExt cx="1408386" cy="1408386"/>
          </a:xfrm>
        </p:grpSpPr>
        <p:sp>
          <p:nvSpPr>
            <p:cNvPr id="126" name="矩形 12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a:extLst>
              <a:ext uri="{FF2B5EF4-FFF2-40B4-BE49-F238E27FC236}">
                <a16:creationId xmlns:a16="http://schemas.microsoft.com/office/drawing/2014/main" id="{E8EDFCB9-2AA3-4E21-92DD-1C7218B77889}"/>
              </a:ext>
            </a:extLst>
          </p:cNvPr>
          <p:cNvGrpSpPr/>
          <p:nvPr/>
        </p:nvGrpSpPr>
        <p:grpSpPr>
          <a:xfrm>
            <a:off x="334030" y="3998816"/>
            <a:ext cx="1568745" cy="461665"/>
            <a:chOff x="1507328" y="2222626"/>
            <a:chExt cx="1828799" cy="464313"/>
          </a:xfrm>
        </p:grpSpPr>
        <p:sp>
          <p:nvSpPr>
            <p:cNvPr id="129"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F107A139-0E17-453F-9126-2B46C1A14CCD}"/>
                </a:ext>
              </a:extLst>
            </p:cNvPr>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a:extLst>
              <a:ext uri="{FF2B5EF4-FFF2-40B4-BE49-F238E27FC236}">
                <a16:creationId xmlns:a16="http://schemas.microsoft.com/office/drawing/2014/main" id="{C205A254-C2A6-40DF-BCF6-175999960832}"/>
              </a:ext>
            </a:extLst>
          </p:cNvPr>
          <p:cNvGrpSpPr/>
          <p:nvPr/>
        </p:nvGrpSpPr>
        <p:grpSpPr>
          <a:xfrm>
            <a:off x="679757" y="4496130"/>
            <a:ext cx="1208203" cy="461665"/>
            <a:chOff x="1507328" y="2222626"/>
            <a:chExt cx="1828799" cy="464313"/>
          </a:xfrm>
        </p:grpSpPr>
        <p:sp>
          <p:nvSpPr>
            <p:cNvPr id="132"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CCD465E1-231D-414F-B1F3-6F16A8145F95}"/>
                </a:ext>
              </a:extLst>
            </p:cNvPr>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a:extLst>
              <a:ext uri="{FF2B5EF4-FFF2-40B4-BE49-F238E27FC236}">
                <a16:creationId xmlns:a16="http://schemas.microsoft.com/office/drawing/2014/main" id="{C0A1E1BB-3E18-4C2F-B1AC-F108558825C3}"/>
              </a:ext>
            </a:extLst>
          </p:cNvPr>
          <p:cNvGrpSpPr/>
          <p:nvPr/>
        </p:nvGrpSpPr>
        <p:grpSpPr>
          <a:xfrm>
            <a:off x="5533378" y="4074541"/>
            <a:ext cx="416089" cy="902304"/>
            <a:chOff x="1507328" y="2245486"/>
            <a:chExt cx="1828799" cy="420141"/>
          </a:xfrm>
        </p:grpSpPr>
        <p:sp>
          <p:nvSpPr>
            <p:cNvPr id="94"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027DD4C9-3606-4CF9-8E3A-F2E29D52BBE0}"/>
                </a:ext>
              </a:extLst>
            </p:cNvPr>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136" name="组合 135">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201" name="矩形 200">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137" name="组合 13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199"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97"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95"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93"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191"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189"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187"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185"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183"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181"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179" name="矩形 178">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a:extLst>
                <a:ext uri="{FF2B5EF4-FFF2-40B4-BE49-F238E27FC236}">
                  <a16:creationId xmlns:a16="http://schemas.microsoft.com/office/drawing/2014/main" id="{46937F46-4EF2-4541-9D0B-A033CA10549A}"/>
                </a:ext>
              </a:extLst>
            </p:cNvPr>
            <p:cNvCxnSpPr>
              <a:cxnSpLocks/>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a:extLst>
                <a:ext uri="{FF2B5EF4-FFF2-40B4-BE49-F238E27FC236}">
                  <a16:creationId xmlns:a16="http://schemas.microsoft.com/office/drawing/2014/main" id="{58F06A1C-0F5C-4215-AA11-66871A04BC46}"/>
                </a:ext>
              </a:extLst>
            </p:cNvPr>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177" name="矩形 176">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extLst>
      <p:ext uri="{BB962C8B-B14F-4D97-AF65-F5344CB8AC3E}">
        <p14:creationId xmlns:p14="http://schemas.microsoft.com/office/powerpoint/2010/main" val="367155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down)">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630124" y="1969865"/>
            <a:ext cx="3439886" cy="40121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5" name="矩形 84"/>
          <p:cNvSpPr/>
          <p:nvPr/>
        </p:nvSpPr>
        <p:spPr>
          <a:xfrm>
            <a:off x="1575634" y="3959597"/>
            <a:ext cx="3439886" cy="53163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右箭头 87"/>
          <p:cNvSpPr/>
          <p:nvPr/>
        </p:nvSpPr>
        <p:spPr>
          <a:xfrm>
            <a:off x="1800178" y="3230203"/>
            <a:ext cx="3483429" cy="651454"/>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3" name="右箭头 82"/>
          <p:cNvSpPr/>
          <p:nvPr/>
        </p:nvSpPr>
        <p:spPr>
          <a:xfrm>
            <a:off x="1818060" y="2322186"/>
            <a:ext cx="3628572" cy="1103551"/>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73731" name="Rectangle 2"/>
          <p:cNvSpPr>
            <a:spLocks noGrp="1" noChangeArrowheads="1"/>
          </p:cNvSpPr>
          <p:nvPr>
            <p:ph type="title"/>
          </p:nvPr>
        </p:nvSpPr>
        <p:spPr>
          <a:xfrm>
            <a:off x="487822" y="257614"/>
            <a:ext cx="10515600" cy="617641"/>
          </a:xfrm>
        </p:spPr>
        <p:txBody>
          <a:bodyPr/>
          <a:lstStyle/>
          <a:p>
            <a:r>
              <a:rPr lang="en-US" altLang="zh-CN" dirty="0">
                <a:latin typeface="+mn-ea"/>
                <a:ea typeface="+mn-ea"/>
              </a:rPr>
              <a:t>MCH</a:t>
            </a:r>
            <a:r>
              <a:rPr lang="zh-CN" altLang="en-US" dirty="0">
                <a:latin typeface="+mn-ea"/>
                <a:ea typeface="+mn-ea"/>
              </a:rPr>
              <a:t>与</a:t>
            </a:r>
            <a:r>
              <a:rPr lang="en-US" altLang="zh-CN" dirty="0">
                <a:latin typeface="+mn-ea"/>
                <a:ea typeface="+mn-ea"/>
              </a:rPr>
              <a:t>ICH</a:t>
            </a:r>
          </a:p>
        </p:txBody>
      </p:sp>
      <p:sp>
        <p:nvSpPr>
          <p:cNvPr id="71" name="圆角矩形 70"/>
          <p:cNvSpPr/>
          <p:nvPr/>
        </p:nvSpPr>
        <p:spPr>
          <a:xfrm>
            <a:off x="787545"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CPU</a:t>
            </a:r>
            <a:endParaRPr lang="zh-CN" altLang="en-US" b="1">
              <a:solidFill>
                <a:schemeClr val="tx1"/>
              </a:solidFill>
            </a:endParaRPr>
          </a:p>
        </p:txBody>
      </p:sp>
      <p:sp>
        <p:nvSpPr>
          <p:cNvPr id="76" name="圆角矩形 75"/>
          <p:cNvSpPr/>
          <p:nvPr/>
        </p:nvSpPr>
        <p:spPr>
          <a:xfrm>
            <a:off x="4727133"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MCH</a:t>
            </a:r>
          </a:p>
        </p:txBody>
      </p:sp>
      <p:sp>
        <p:nvSpPr>
          <p:cNvPr id="84" name="文本框 83"/>
          <p:cNvSpPr txBox="1"/>
          <p:nvPr/>
        </p:nvSpPr>
        <p:spPr>
          <a:xfrm>
            <a:off x="2126026" y="1987286"/>
            <a:ext cx="233910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地址线 </a:t>
            </a:r>
            <a:r>
              <a:rPr lang="en-US" altLang="zh-CN" sz="1600">
                <a:latin typeface="宋体" panose="02010600030101010101" pitchFamily="2" charset="-122"/>
                <a:ea typeface="宋体" panose="02010600030101010101" pitchFamily="2" charset="-122"/>
              </a:rPr>
              <a:t>32~40</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0" name="文本框 89"/>
          <p:cNvSpPr txBox="1"/>
          <p:nvPr/>
        </p:nvSpPr>
        <p:spPr>
          <a:xfrm>
            <a:off x="2279915" y="2694737"/>
            <a:ext cx="2031325"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数据线 </a:t>
            </a:r>
            <a:r>
              <a:rPr lang="en-US" altLang="zh-CN" sz="1600">
                <a:latin typeface="宋体" panose="02010600030101010101" pitchFamily="2" charset="-122"/>
                <a:ea typeface="宋体" panose="02010600030101010101" pitchFamily="2" charset="-122"/>
              </a:rPr>
              <a:t>64</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4" name="文本框 93"/>
          <p:cNvSpPr txBox="1"/>
          <p:nvPr/>
        </p:nvSpPr>
        <p:spPr>
          <a:xfrm>
            <a:off x="2741579" y="3380787"/>
            <a:ext cx="1107996"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请求线</a:t>
            </a:r>
            <a:r>
              <a:rPr lang="en-US" altLang="zh-CN" sz="1600">
                <a:latin typeface="宋体" panose="02010600030101010101" pitchFamily="2" charset="-122"/>
                <a:ea typeface="宋体" panose="02010600030101010101" pitchFamily="2" charset="-122"/>
              </a:rPr>
              <a:t>4</a:t>
            </a:r>
            <a:r>
              <a:rPr lang="zh-CN" altLang="en-US" sz="1600">
                <a:latin typeface="宋体" panose="02010600030101010101" pitchFamily="2" charset="-122"/>
                <a:ea typeface="宋体" panose="02010600030101010101" pitchFamily="2" charset="-122"/>
              </a:rPr>
              <a:t>位</a:t>
            </a:r>
          </a:p>
        </p:txBody>
      </p:sp>
      <p:sp>
        <p:nvSpPr>
          <p:cNvPr id="97" name="文本框 96"/>
          <p:cNvSpPr txBox="1"/>
          <p:nvPr/>
        </p:nvSpPr>
        <p:spPr>
          <a:xfrm>
            <a:off x="2587691" y="4048910"/>
            <a:ext cx="141577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其他控制信号</a:t>
            </a:r>
          </a:p>
        </p:txBody>
      </p:sp>
      <p:sp>
        <p:nvSpPr>
          <p:cNvPr id="98" name="文本框 97"/>
          <p:cNvSpPr txBox="1"/>
          <p:nvPr/>
        </p:nvSpPr>
        <p:spPr>
          <a:xfrm>
            <a:off x="3015308" y="1613995"/>
            <a:ext cx="560538" cy="338554"/>
          </a:xfrm>
          <a:prstGeom prst="rect">
            <a:avLst/>
          </a:prstGeom>
          <a:noFill/>
        </p:spPr>
        <p:txBody>
          <a:bodyPr wrap="none" rtlCol="0">
            <a:spAutoFit/>
          </a:bodyPr>
          <a:lstStyle/>
          <a:p>
            <a:r>
              <a:rPr lang="en-US" altLang="zh-CN" sz="1600" b="1" dirty="0">
                <a:latin typeface="+mn-ea"/>
              </a:rPr>
              <a:t>FSB</a:t>
            </a:r>
            <a:endParaRPr lang="zh-CN" altLang="en-US" sz="1600" b="1" dirty="0">
              <a:latin typeface="+mn-ea"/>
            </a:endParaRPr>
          </a:p>
        </p:txBody>
      </p:sp>
      <p:cxnSp>
        <p:nvCxnSpPr>
          <p:cNvPr id="25" name="直接连接符 24">
            <a:extLst>
              <a:ext uri="{FF2B5EF4-FFF2-40B4-BE49-F238E27FC236}">
                <a16:creationId xmlns:a16="http://schemas.microsoft.com/office/drawing/2014/main" id="{3AD4A412-2BB6-4A61-A86E-9A16C6BD66AA}"/>
              </a:ext>
            </a:extLst>
          </p:cNvPr>
          <p:cNvCxnSpPr/>
          <p:nvPr/>
        </p:nvCxnSpPr>
        <p:spPr>
          <a:xfrm>
            <a:off x="7965623" y="4113670"/>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A7C05BF-C45B-4300-846F-D4AB4E7D7DBD}"/>
              </a:ext>
            </a:extLst>
          </p:cNvPr>
          <p:cNvCxnSpPr/>
          <p:nvPr/>
        </p:nvCxnSpPr>
        <p:spPr>
          <a:xfrm>
            <a:off x="7807870" y="3529470"/>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1FFD1CC-9B37-4192-8431-5A826DB00DB9}"/>
              </a:ext>
            </a:extLst>
          </p:cNvPr>
          <p:cNvCxnSpPr/>
          <p:nvPr/>
        </p:nvCxnSpPr>
        <p:spPr>
          <a:xfrm>
            <a:off x="7694855" y="2976459"/>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9C5E43B-98D4-4964-B9FF-C59220CF9DAE}"/>
              </a:ext>
            </a:extLst>
          </p:cNvPr>
          <p:cNvCxnSpPr/>
          <p:nvPr/>
        </p:nvCxnSpPr>
        <p:spPr>
          <a:xfrm>
            <a:off x="7564598" y="2433008"/>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9DD4196-CD49-4FD3-82F0-E332B6FC73FD}"/>
              </a:ext>
            </a:extLst>
          </p:cNvPr>
          <p:cNvSpPr/>
          <p:nvPr/>
        </p:nvSpPr>
        <p:spPr>
          <a:xfrm>
            <a:off x="9869772" y="2751828"/>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SMBUS</a:t>
            </a:r>
            <a:endParaRPr lang="zh-CN" altLang="en-US" sz="1400">
              <a:solidFill>
                <a:schemeClr val="tx1"/>
              </a:solidFill>
            </a:endParaRPr>
          </a:p>
        </p:txBody>
      </p:sp>
      <p:sp>
        <p:nvSpPr>
          <p:cNvPr id="30" name="矩形 29">
            <a:extLst>
              <a:ext uri="{FF2B5EF4-FFF2-40B4-BE49-F238E27FC236}">
                <a16:creationId xmlns:a16="http://schemas.microsoft.com/office/drawing/2014/main" id="{42B0527C-7739-4E51-928F-886431DD98D9}"/>
              </a:ext>
            </a:extLst>
          </p:cNvPr>
          <p:cNvSpPr/>
          <p:nvPr/>
        </p:nvSpPr>
        <p:spPr>
          <a:xfrm>
            <a:off x="8509285" y="4703402"/>
            <a:ext cx="937752"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BIOS</a:t>
            </a:r>
            <a:endParaRPr lang="zh-CN" altLang="en-US" sz="1400">
              <a:solidFill>
                <a:schemeClr val="tx1"/>
              </a:solidFill>
            </a:endParaRPr>
          </a:p>
        </p:txBody>
      </p:sp>
      <p:sp>
        <p:nvSpPr>
          <p:cNvPr id="31" name="矩形 30">
            <a:extLst>
              <a:ext uri="{FF2B5EF4-FFF2-40B4-BE49-F238E27FC236}">
                <a16:creationId xmlns:a16="http://schemas.microsoft.com/office/drawing/2014/main" id="{EAF2FEAF-401F-4B9D-9347-6293F05CDD26}"/>
              </a:ext>
            </a:extLst>
          </p:cNvPr>
          <p:cNvSpPr/>
          <p:nvPr/>
        </p:nvSpPr>
        <p:spPr>
          <a:xfrm>
            <a:off x="9869772" y="2208377"/>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USB</a:t>
            </a:r>
            <a:endParaRPr lang="zh-CN" altLang="en-US" sz="1400">
              <a:solidFill>
                <a:schemeClr val="tx1"/>
              </a:solidFill>
            </a:endParaRPr>
          </a:p>
        </p:txBody>
      </p:sp>
      <p:sp>
        <p:nvSpPr>
          <p:cNvPr id="32" name="矩形 31">
            <a:extLst>
              <a:ext uri="{FF2B5EF4-FFF2-40B4-BE49-F238E27FC236}">
                <a16:creationId xmlns:a16="http://schemas.microsoft.com/office/drawing/2014/main" id="{E9260E6B-98E7-4706-84AF-9FC74C0B7D21}"/>
              </a:ext>
            </a:extLst>
          </p:cNvPr>
          <p:cNvSpPr/>
          <p:nvPr/>
        </p:nvSpPr>
        <p:spPr>
          <a:xfrm>
            <a:off x="7004479" y="2755341"/>
            <a:ext cx="1092355"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chemeClr val="tx1"/>
                </a:solidFill>
              </a:rPr>
              <a:t>GPIO</a:t>
            </a:r>
            <a:endParaRPr lang="zh-CN" altLang="en-US" sz="1400">
              <a:solidFill>
                <a:schemeClr val="tx1"/>
              </a:solidFill>
            </a:endParaRPr>
          </a:p>
        </p:txBody>
      </p:sp>
      <p:sp>
        <p:nvSpPr>
          <p:cNvPr id="33" name="矩形 32">
            <a:extLst>
              <a:ext uri="{FF2B5EF4-FFF2-40B4-BE49-F238E27FC236}">
                <a16:creationId xmlns:a16="http://schemas.microsoft.com/office/drawing/2014/main" id="{A86DD09B-84AC-46F5-8916-0F0D80B7B04C}"/>
              </a:ext>
            </a:extLst>
          </p:cNvPr>
          <p:cNvSpPr/>
          <p:nvPr/>
        </p:nvSpPr>
        <p:spPr>
          <a:xfrm>
            <a:off x="7004479" y="3303263"/>
            <a:ext cx="1092355"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chemeClr val="tx1"/>
                </a:solidFill>
              </a:rPr>
              <a:t>IDE</a:t>
            </a:r>
            <a:endParaRPr lang="zh-CN" altLang="en-US" sz="1400">
              <a:solidFill>
                <a:schemeClr val="tx1"/>
              </a:solidFill>
            </a:endParaRPr>
          </a:p>
        </p:txBody>
      </p:sp>
      <p:sp>
        <p:nvSpPr>
          <p:cNvPr id="34" name="矩形 33">
            <a:extLst>
              <a:ext uri="{FF2B5EF4-FFF2-40B4-BE49-F238E27FC236}">
                <a16:creationId xmlns:a16="http://schemas.microsoft.com/office/drawing/2014/main" id="{A4F1094C-8447-4717-819A-402F3C6AEC3C}"/>
              </a:ext>
            </a:extLst>
          </p:cNvPr>
          <p:cNvSpPr/>
          <p:nvPr/>
        </p:nvSpPr>
        <p:spPr>
          <a:xfrm>
            <a:off x="7004479" y="1664926"/>
            <a:ext cx="1092355"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chemeClr val="tx1"/>
                </a:solidFill>
              </a:rPr>
              <a:t>RTC</a:t>
            </a:r>
            <a:endParaRPr lang="zh-CN" altLang="en-US" sz="1400">
              <a:solidFill>
                <a:schemeClr val="tx1"/>
              </a:solidFill>
            </a:endParaRPr>
          </a:p>
        </p:txBody>
      </p:sp>
      <p:sp>
        <p:nvSpPr>
          <p:cNvPr id="35" name="矩形 34">
            <a:extLst>
              <a:ext uri="{FF2B5EF4-FFF2-40B4-BE49-F238E27FC236}">
                <a16:creationId xmlns:a16="http://schemas.microsoft.com/office/drawing/2014/main" id="{F4B328EE-3947-4798-8464-3B3E4ED82CE8}"/>
              </a:ext>
            </a:extLst>
          </p:cNvPr>
          <p:cNvSpPr/>
          <p:nvPr/>
        </p:nvSpPr>
        <p:spPr>
          <a:xfrm>
            <a:off x="7004479" y="2212848"/>
            <a:ext cx="1092355" cy="443834"/>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a:solidFill>
                  <a:schemeClr val="tx1"/>
                </a:solidFill>
              </a:rPr>
              <a:t>中断控制器</a:t>
            </a:r>
          </a:p>
        </p:txBody>
      </p:sp>
      <p:sp>
        <p:nvSpPr>
          <p:cNvPr id="36" name="矩形 35">
            <a:extLst>
              <a:ext uri="{FF2B5EF4-FFF2-40B4-BE49-F238E27FC236}">
                <a16:creationId xmlns:a16="http://schemas.microsoft.com/office/drawing/2014/main" id="{C9C08646-8A3A-4DC2-8894-C0E557A5EBC5}"/>
              </a:ext>
            </a:extLst>
          </p:cNvPr>
          <p:cNvSpPr/>
          <p:nvPr/>
        </p:nvSpPr>
        <p:spPr>
          <a:xfrm>
            <a:off x="7004479" y="3851185"/>
            <a:ext cx="1092355" cy="495841"/>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a:solidFill>
                  <a:schemeClr val="tx1"/>
                </a:solidFill>
              </a:rPr>
              <a:t>电源管理</a:t>
            </a:r>
          </a:p>
        </p:txBody>
      </p:sp>
      <p:sp>
        <p:nvSpPr>
          <p:cNvPr id="37" name="矩形 36">
            <a:extLst>
              <a:ext uri="{FF2B5EF4-FFF2-40B4-BE49-F238E27FC236}">
                <a16:creationId xmlns:a16="http://schemas.microsoft.com/office/drawing/2014/main" id="{38A6E517-224A-4F5C-8669-8A3BACF2DC9E}"/>
              </a:ext>
            </a:extLst>
          </p:cNvPr>
          <p:cNvSpPr/>
          <p:nvPr/>
        </p:nvSpPr>
        <p:spPr>
          <a:xfrm>
            <a:off x="9869772" y="3320679"/>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SMI</a:t>
            </a:r>
            <a:endParaRPr lang="zh-CN" altLang="en-US" sz="1400">
              <a:solidFill>
                <a:schemeClr val="tx1"/>
              </a:solidFill>
            </a:endParaRPr>
          </a:p>
        </p:txBody>
      </p:sp>
      <p:cxnSp>
        <p:nvCxnSpPr>
          <p:cNvPr id="38" name="直接连接符 37">
            <a:extLst>
              <a:ext uri="{FF2B5EF4-FFF2-40B4-BE49-F238E27FC236}">
                <a16:creationId xmlns:a16="http://schemas.microsoft.com/office/drawing/2014/main" id="{D4C7F351-2324-40BA-BE3F-4FAFB1BB431D}"/>
              </a:ext>
            </a:extLst>
          </p:cNvPr>
          <p:cNvCxnSpPr/>
          <p:nvPr/>
        </p:nvCxnSpPr>
        <p:spPr>
          <a:xfrm>
            <a:off x="8102076" y="1886424"/>
            <a:ext cx="556848" cy="283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B1EB869-631B-491E-9FFE-101D775FFE56}"/>
              </a:ext>
            </a:extLst>
          </p:cNvPr>
          <p:cNvSpPr txBox="1"/>
          <p:nvPr/>
        </p:nvSpPr>
        <p:spPr>
          <a:xfrm>
            <a:off x="7057214" y="1181115"/>
            <a:ext cx="1087862" cy="338554"/>
          </a:xfrm>
          <a:prstGeom prst="rect">
            <a:avLst/>
          </a:prstGeom>
          <a:noFill/>
        </p:spPr>
        <p:txBody>
          <a:bodyPr wrap="none" rtlCol="0">
            <a:spAutoFit/>
          </a:bodyPr>
          <a:lstStyle/>
          <a:p>
            <a:r>
              <a:rPr lang="en-US" altLang="zh-CN" sz="1600" b="1" dirty="0">
                <a:latin typeface="+mn-ea"/>
              </a:rPr>
              <a:t>Intel ICH</a:t>
            </a:r>
            <a:endParaRPr lang="zh-CN" altLang="en-US" sz="1600" b="1" dirty="0">
              <a:latin typeface="+mn-ea"/>
            </a:endParaRPr>
          </a:p>
        </p:txBody>
      </p:sp>
      <p:sp>
        <p:nvSpPr>
          <p:cNvPr id="40" name="圆角矩形 23">
            <a:extLst>
              <a:ext uri="{FF2B5EF4-FFF2-40B4-BE49-F238E27FC236}">
                <a16:creationId xmlns:a16="http://schemas.microsoft.com/office/drawing/2014/main" id="{016E9BEC-26C7-4A8D-9FEF-0EA4F6376AC0}"/>
              </a:ext>
            </a:extLst>
          </p:cNvPr>
          <p:cNvSpPr/>
          <p:nvPr/>
        </p:nvSpPr>
        <p:spPr>
          <a:xfrm>
            <a:off x="6878462" y="1092633"/>
            <a:ext cx="4216400" cy="4275139"/>
          </a:xfrm>
          <a:prstGeom prst="roundRect">
            <a:avLst>
              <a:gd name="adj" fmla="val 24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61243955-14C2-46F8-A492-3164D8EEF025}"/>
              </a:ext>
            </a:extLst>
          </p:cNvPr>
          <p:cNvCxnSpPr>
            <a:endCxn id="46" idx="1"/>
          </p:cNvCxnSpPr>
          <p:nvPr/>
        </p:nvCxnSpPr>
        <p:spPr>
          <a:xfrm>
            <a:off x="9215262" y="4230576"/>
            <a:ext cx="654510" cy="4397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3C7E252-6D0B-402D-840C-9E1579EC985C}"/>
              </a:ext>
            </a:extLst>
          </p:cNvPr>
          <p:cNvCxnSpPr>
            <a:stCxn id="51" idx="2"/>
            <a:endCxn id="30" idx="0"/>
          </p:cNvCxnSpPr>
          <p:nvPr/>
        </p:nvCxnSpPr>
        <p:spPr>
          <a:xfrm>
            <a:off x="8978045" y="4313393"/>
            <a:ext cx="116" cy="3900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7EC8908-DA5D-43C7-9F0D-036FCA251F96}"/>
              </a:ext>
            </a:extLst>
          </p:cNvPr>
          <p:cNvCxnSpPr/>
          <p:nvPr/>
        </p:nvCxnSpPr>
        <p:spPr>
          <a:xfrm>
            <a:off x="8976244" y="1533133"/>
            <a:ext cx="116" cy="609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圆角矩形 54">
            <a:extLst>
              <a:ext uri="{FF2B5EF4-FFF2-40B4-BE49-F238E27FC236}">
                <a16:creationId xmlns:a16="http://schemas.microsoft.com/office/drawing/2014/main" id="{5A4CAD62-F657-473D-AB9B-FB4F7B141771}"/>
              </a:ext>
            </a:extLst>
          </p:cNvPr>
          <p:cNvSpPr/>
          <p:nvPr/>
        </p:nvSpPr>
        <p:spPr>
          <a:xfrm>
            <a:off x="8414154" y="1228567"/>
            <a:ext cx="1124180" cy="525554"/>
          </a:xfrm>
          <a:prstGeom prst="roundRect">
            <a:avLst>
              <a:gd name="adj" fmla="val 941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Hub</a:t>
            </a:r>
            <a:r>
              <a:rPr lang="zh-CN" altLang="en-US" sz="1600" b="1">
                <a:solidFill>
                  <a:schemeClr val="tx1"/>
                </a:solidFill>
              </a:rPr>
              <a:t>接口</a:t>
            </a:r>
          </a:p>
        </p:txBody>
      </p:sp>
      <p:sp>
        <p:nvSpPr>
          <p:cNvPr id="45" name="矩形 44">
            <a:extLst>
              <a:ext uri="{FF2B5EF4-FFF2-40B4-BE49-F238E27FC236}">
                <a16:creationId xmlns:a16="http://schemas.microsoft.com/office/drawing/2014/main" id="{71132BC1-911A-4751-946E-90AC9E6CAB78}"/>
              </a:ext>
            </a:extLst>
          </p:cNvPr>
          <p:cNvSpPr/>
          <p:nvPr/>
        </p:nvSpPr>
        <p:spPr>
          <a:xfrm>
            <a:off x="9869772" y="3864130"/>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LPC</a:t>
            </a:r>
            <a:endParaRPr lang="zh-CN" altLang="en-US" sz="1400">
              <a:solidFill>
                <a:schemeClr val="tx1"/>
              </a:solidFill>
            </a:endParaRPr>
          </a:p>
        </p:txBody>
      </p:sp>
      <p:sp>
        <p:nvSpPr>
          <p:cNvPr id="46" name="矩形 45">
            <a:extLst>
              <a:ext uri="{FF2B5EF4-FFF2-40B4-BE49-F238E27FC236}">
                <a16:creationId xmlns:a16="http://schemas.microsoft.com/office/drawing/2014/main" id="{8A8F14C3-E5BE-4687-A965-1A27393585FB}"/>
              </a:ext>
            </a:extLst>
          </p:cNvPr>
          <p:cNvSpPr/>
          <p:nvPr/>
        </p:nvSpPr>
        <p:spPr>
          <a:xfrm>
            <a:off x="9869772" y="4445683"/>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a:solidFill>
                  <a:schemeClr val="tx1"/>
                </a:solidFill>
              </a:rPr>
              <a:t>声卡</a:t>
            </a:r>
          </a:p>
        </p:txBody>
      </p:sp>
      <p:sp>
        <p:nvSpPr>
          <p:cNvPr id="47" name="矩形 46">
            <a:extLst>
              <a:ext uri="{FF2B5EF4-FFF2-40B4-BE49-F238E27FC236}">
                <a16:creationId xmlns:a16="http://schemas.microsoft.com/office/drawing/2014/main" id="{23A2892A-380F-4E2A-ABD7-4491CAFB953F}"/>
              </a:ext>
            </a:extLst>
          </p:cNvPr>
          <p:cNvSpPr/>
          <p:nvPr/>
        </p:nvSpPr>
        <p:spPr>
          <a:xfrm>
            <a:off x="9869772" y="1664926"/>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a:solidFill>
                  <a:schemeClr val="tx1"/>
                </a:solidFill>
              </a:rPr>
              <a:t>PCI</a:t>
            </a:r>
            <a:endParaRPr lang="zh-CN" altLang="en-US" sz="1400" b="1">
              <a:solidFill>
                <a:schemeClr val="tx1"/>
              </a:solidFill>
            </a:endParaRPr>
          </a:p>
        </p:txBody>
      </p:sp>
      <p:sp>
        <p:nvSpPr>
          <p:cNvPr id="48" name="矩形 47">
            <a:extLst>
              <a:ext uri="{FF2B5EF4-FFF2-40B4-BE49-F238E27FC236}">
                <a16:creationId xmlns:a16="http://schemas.microsoft.com/office/drawing/2014/main" id="{6C58CA9A-3E63-460E-9BF4-EEB6E4E14DBF}"/>
              </a:ext>
            </a:extLst>
          </p:cNvPr>
          <p:cNvSpPr/>
          <p:nvPr/>
        </p:nvSpPr>
        <p:spPr>
          <a:xfrm>
            <a:off x="7004479" y="4445683"/>
            <a:ext cx="1092355" cy="495841"/>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a:solidFill>
                  <a:schemeClr val="tx1"/>
                </a:solidFill>
              </a:rPr>
              <a:t>网络接口</a:t>
            </a:r>
          </a:p>
        </p:txBody>
      </p:sp>
      <p:cxnSp>
        <p:nvCxnSpPr>
          <p:cNvPr id="49" name="直接连接符 48">
            <a:extLst>
              <a:ext uri="{FF2B5EF4-FFF2-40B4-BE49-F238E27FC236}">
                <a16:creationId xmlns:a16="http://schemas.microsoft.com/office/drawing/2014/main" id="{CF88F358-850B-40D2-9F05-0473235432D2}"/>
              </a:ext>
            </a:extLst>
          </p:cNvPr>
          <p:cNvCxnSpPr>
            <a:stCxn id="48" idx="3"/>
          </p:cNvCxnSpPr>
          <p:nvPr/>
        </p:nvCxnSpPr>
        <p:spPr>
          <a:xfrm flipV="1">
            <a:off x="8096834" y="4243835"/>
            <a:ext cx="562090" cy="4497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A6D78F-E9CB-4A5F-BCBE-E4C95F7DBDCE}"/>
              </a:ext>
            </a:extLst>
          </p:cNvPr>
          <p:cNvCxnSpPr>
            <a:endCxn id="47" idx="1"/>
          </p:cNvCxnSpPr>
          <p:nvPr/>
        </p:nvCxnSpPr>
        <p:spPr>
          <a:xfrm flipV="1">
            <a:off x="9215262" y="1889558"/>
            <a:ext cx="654510" cy="3309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47626E6B-E284-48D8-A124-427CE9929D0C}"/>
              </a:ext>
            </a:extLst>
          </p:cNvPr>
          <p:cNvSpPr/>
          <p:nvPr/>
        </p:nvSpPr>
        <p:spPr>
          <a:xfrm>
            <a:off x="8566203" y="2133112"/>
            <a:ext cx="823684" cy="21802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内</a:t>
            </a:r>
            <a:endParaRPr lang="en-US" altLang="zh-CN" sz="1600" b="1">
              <a:solidFill>
                <a:schemeClr val="tx1"/>
              </a:solidFill>
            </a:endParaRPr>
          </a:p>
          <a:p>
            <a:pPr algn="ctr"/>
            <a:r>
              <a:rPr lang="zh-CN" altLang="en-US" sz="1600" b="1">
                <a:solidFill>
                  <a:schemeClr val="tx1"/>
                </a:solidFill>
              </a:rPr>
              <a:t>部</a:t>
            </a:r>
            <a:endParaRPr lang="en-US" altLang="zh-CN" sz="1600" b="1">
              <a:solidFill>
                <a:schemeClr val="tx1"/>
              </a:solidFill>
            </a:endParaRPr>
          </a:p>
          <a:p>
            <a:pPr algn="ctr"/>
            <a:r>
              <a:rPr lang="zh-CN" altLang="en-US" sz="1600" b="1">
                <a:solidFill>
                  <a:schemeClr val="tx1"/>
                </a:solidFill>
              </a:rPr>
              <a:t>总</a:t>
            </a:r>
            <a:endParaRPr lang="en-US" altLang="zh-CN" sz="1600" b="1">
              <a:solidFill>
                <a:schemeClr val="tx1"/>
              </a:solidFill>
            </a:endParaRPr>
          </a:p>
          <a:p>
            <a:pPr algn="ctr"/>
            <a:r>
              <a:rPr lang="zh-CN" altLang="en-US" sz="1600" b="1">
                <a:solidFill>
                  <a:schemeClr val="tx1"/>
                </a:solidFill>
              </a:rPr>
              <a:t>线</a:t>
            </a:r>
          </a:p>
        </p:txBody>
      </p:sp>
    </p:spTree>
    <p:extLst>
      <p:ext uri="{BB962C8B-B14F-4D97-AF65-F5344CB8AC3E}">
        <p14:creationId xmlns:p14="http://schemas.microsoft.com/office/powerpoint/2010/main" val="4194852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QPI</a:t>
            </a:r>
            <a:r>
              <a:rPr lang="zh-CN" altLang="en-US" dirty="0"/>
              <a:t>方案与 </a:t>
            </a:r>
            <a:r>
              <a:rPr lang="en-US" altLang="zh-CN" dirty="0"/>
              <a:t>PCH</a:t>
            </a:r>
            <a:r>
              <a:rPr lang="zh-CN" altLang="en-US" dirty="0"/>
              <a:t>方案</a:t>
            </a:r>
          </a:p>
        </p:txBody>
      </p:sp>
      <p:pic>
        <p:nvPicPr>
          <p:cNvPr id="5" name="图片 4">
            <a:extLst>
              <a:ext uri="{FF2B5EF4-FFF2-40B4-BE49-F238E27FC236}">
                <a16:creationId xmlns:a16="http://schemas.microsoft.com/office/drawing/2014/main" id="{427BFF80-123A-45EA-8704-5BCC0CB61148}"/>
              </a:ext>
            </a:extLst>
          </p:cNvPr>
          <p:cNvPicPr>
            <a:picLocks noChangeAspect="1"/>
          </p:cNvPicPr>
          <p:nvPr/>
        </p:nvPicPr>
        <p:blipFill>
          <a:blip r:embed="rId3"/>
          <a:stretch>
            <a:fillRect/>
          </a:stretch>
        </p:blipFill>
        <p:spPr>
          <a:xfrm>
            <a:off x="406472" y="1503680"/>
            <a:ext cx="5194203" cy="4236720"/>
          </a:xfrm>
          <a:prstGeom prst="rect">
            <a:avLst/>
          </a:prstGeom>
        </p:spPr>
      </p:pic>
      <p:pic>
        <p:nvPicPr>
          <p:cNvPr id="6" name="图片 5">
            <a:extLst>
              <a:ext uri="{FF2B5EF4-FFF2-40B4-BE49-F238E27FC236}">
                <a16:creationId xmlns:a16="http://schemas.microsoft.com/office/drawing/2014/main" id="{A3827198-DF44-4E33-894C-4070D8D76B79}"/>
              </a:ext>
            </a:extLst>
          </p:cNvPr>
          <p:cNvPicPr>
            <a:picLocks noChangeAspect="1"/>
          </p:cNvPicPr>
          <p:nvPr/>
        </p:nvPicPr>
        <p:blipFill>
          <a:blip r:embed="rId4"/>
          <a:stretch>
            <a:fillRect/>
          </a:stretch>
        </p:blipFill>
        <p:spPr>
          <a:xfrm>
            <a:off x="5848585" y="2270760"/>
            <a:ext cx="5997362" cy="3520440"/>
          </a:xfrm>
          <a:prstGeom prst="rect">
            <a:avLst/>
          </a:prstGeom>
        </p:spPr>
      </p:pic>
    </p:spTree>
    <p:extLst>
      <p:ext uri="{BB962C8B-B14F-4D97-AF65-F5344CB8AC3E}">
        <p14:creationId xmlns:p14="http://schemas.microsoft.com/office/powerpoint/2010/main" val="267885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502979" y="1969865"/>
            <a:ext cx="3439886" cy="40121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5" name="矩形 84"/>
          <p:cNvSpPr/>
          <p:nvPr/>
        </p:nvSpPr>
        <p:spPr>
          <a:xfrm>
            <a:off x="1448489" y="3959597"/>
            <a:ext cx="3439886" cy="53163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右箭头 87"/>
          <p:cNvSpPr/>
          <p:nvPr/>
        </p:nvSpPr>
        <p:spPr>
          <a:xfrm>
            <a:off x="1673033" y="3230203"/>
            <a:ext cx="3483429" cy="651454"/>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3" name="右箭头 82"/>
          <p:cNvSpPr/>
          <p:nvPr/>
        </p:nvSpPr>
        <p:spPr>
          <a:xfrm>
            <a:off x="1690915" y="2322186"/>
            <a:ext cx="3628572" cy="1103551"/>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73731" name="Rectangle 2"/>
          <p:cNvSpPr>
            <a:spLocks noGrp="1" noChangeArrowheads="1"/>
          </p:cNvSpPr>
          <p:nvPr>
            <p:ph type="title"/>
          </p:nvPr>
        </p:nvSpPr>
        <p:spPr/>
        <p:txBody>
          <a:bodyPr/>
          <a:lstStyle/>
          <a:p>
            <a:r>
              <a:rPr lang="en-US" altLang="zh-CN" dirty="0">
                <a:latin typeface="+mn-ea"/>
                <a:ea typeface="+mn-ea"/>
              </a:rPr>
              <a:t>FSB</a:t>
            </a:r>
            <a:r>
              <a:rPr lang="zh-CN" altLang="en-US" dirty="0">
                <a:latin typeface="+mn-ea"/>
                <a:ea typeface="+mn-ea"/>
              </a:rPr>
              <a:t>与</a:t>
            </a:r>
            <a:r>
              <a:rPr lang="en-US" altLang="zh-CN" dirty="0">
                <a:latin typeface="+mn-ea"/>
                <a:ea typeface="+mn-ea"/>
              </a:rPr>
              <a:t>QPI</a:t>
            </a:r>
          </a:p>
        </p:txBody>
      </p:sp>
      <p:sp>
        <p:nvSpPr>
          <p:cNvPr id="71" name="圆角矩形 70"/>
          <p:cNvSpPr/>
          <p:nvPr/>
        </p:nvSpPr>
        <p:spPr>
          <a:xfrm>
            <a:off x="660400"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CPU</a:t>
            </a:r>
            <a:endParaRPr lang="zh-CN" altLang="en-US" b="1">
              <a:solidFill>
                <a:schemeClr val="tx1"/>
              </a:solidFill>
            </a:endParaRPr>
          </a:p>
        </p:txBody>
      </p:sp>
      <p:sp>
        <p:nvSpPr>
          <p:cNvPr id="76" name="圆角矩形 75"/>
          <p:cNvSpPr/>
          <p:nvPr/>
        </p:nvSpPr>
        <p:spPr>
          <a:xfrm>
            <a:off x="4599988"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MCH</a:t>
            </a:r>
          </a:p>
        </p:txBody>
      </p:sp>
      <p:sp>
        <p:nvSpPr>
          <p:cNvPr id="84" name="文本框 83"/>
          <p:cNvSpPr txBox="1"/>
          <p:nvPr/>
        </p:nvSpPr>
        <p:spPr>
          <a:xfrm>
            <a:off x="1998881" y="1987286"/>
            <a:ext cx="233910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地址线 </a:t>
            </a:r>
            <a:r>
              <a:rPr lang="en-US" altLang="zh-CN" sz="1600">
                <a:latin typeface="宋体" panose="02010600030101010101" pitchFamily="2" charset="-122"/>
                <a:ea typeface="宋体" panose="02010600030101010101" pitchFamily="2" charset="-122"/>
              </a:rPr>
              <a:t>32~40</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0" name="文本框 89"/>
          <p:cNvSpPr txBox="1"/>
          <p:nvPr/>
        </p:nvSpPr>
        <p:spPr>
          <a:xfrm>
            <a:off x="2152770" y="2694737"/>
            <a:ext cx="2031325"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数据线 </a:t>
            </a:r>
            <a:r>
              <a:rPr lang="en-US" altLang="zh-CN" sz="1600">
                <a:latin typeface="宋体" panose="02010600030101010101" pitchFamily="2" charset="-122"/>
                <a:ea typeface="宋体" panose="02010600030101010101" pitchFamily="2" charset="-122"/>
              </a:rPr>
              <a:t>64</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4" name="文本框 93"/>
          <p:cNvSpPr txBox="1"/>
          <p:nvPr/>
        </p:nvSpPr>
        <p:spPr>
          <a:xfrm>
            <a:off x="2614434" y="3380787"/>
            <a:ext cx="1107996"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请求线</a:t>
            </a:r>
            <a:r>
              <a:rPr lang="en-US" altLang="zh-CN" sz="1600">
                <a:latin typeface="宋体" panose="02010600030101010101" pitchFamily="2" charset="-122"/>
                <a:ea typeface="宋体" panose="02010600030101010101" pitchFamily="2" charset="-122"/>
              </a:rPr>
              <a:t>4</a:t>
            </a:r>
            <a:r>
              <a:rPr lang="zh-CN" altLang="en-US" sz="1600">
                <a:latin typeface="宋体" panose="02010600030101010101" pitchFamily="2" charset="-122"/>
                <a:ea typeface="宋体" panose="02010600030101010101" pitchFamily="2" charset="-122"/>
              </a:rPr>
              <a:t>位</a:t>
            </a:r>
          </a:p>
        </p:txBody>
      </p:sp>
      <p:sp>
        <p:nvSpPr>
          <p:cNvPr id="97" name="文本框 96"/>
          <p:cNvSpPr txBox="1"/>
          <p:nvPr/>
        </p:nvSpPr>
        <p:spPr>
          <a:xfrm>
            <a:off x="2460546" y="4048910"/>
            <a:ext cx="141577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其他控制信号</a:t>
            </a:r>
          </a:p>
        </p:txBody>
      </p:sp>
      <p:sp>
        <p:nvSpPr>
          <p:cNvPr id="98" name="文本框 97"/>
          <p:cNvSpPr txBox="1"/>
          <p:nvPr/>
        </p:nvSpPr>
        <p:spPr>
          <a:xfrm>
            <a:off x="2888163" y="1613995"/>
            <a:ext cx="560538" cy="338554"/>
          </a:xfrm>
          <a:prstGeom prst="rect">
            <a:avLst/>
          </a:prstGeom>
          <a:noFill/>
        </p:spPr>
        <p:txBody>
          <a:bodyPr wrap="none" rtlCol="0">
            <a:spAutoFit/>
          </a:bodyPr>
          <a:lstStyle/>
          <a:p>
            <a:r>
              <a:rPr lang="en-US" altLang="zh-CN" sz="1600" b="1" dirty="0">
                <a:latin typeface="+mn-ea"/>
              </a:rPr>
              <a:t>FSB</a:t>
            </a:r>
            <a:endParaRPr lang="zh-CN" altLang="en-US" sz="1600" b="1" dirty="0">
              <a:latin typeface="+mn-ea"/>
            </a:endParaRPr>
          </a:p>
        </p:txBody>
      </p:sp>
      <p:grpSp>
        <p:nvGrpSpPr>
          <p:cNvPr id="2" name="组合 1">
            <a:extLst>
              <a:ext uri="{FF2B5EF4-FFF2-40B4-BE49-F238E27FC236}">
                <a16:creationId xmlns:a16="http://schemas.microsoft.com/office/drawing/2014/main" id="{A9CFF0C2-DDDA-4A62-BF64-0E1FE38C9045}"/>
              </a:ext>
            </a:extLst>
          </p:cNvPr>
          <p:cNvGrpSpPr/>
          <p:nvPr/>
        </p:nvGrpSpPr>
        <p:grpSpPr>
          <a:xfrm>
            <a:off x="6407981" y="1701148"/>
            <a:ext cx="4572776" cy="3098984"/>
            <a:chOff x="6116245" y="1661961"/>
            <a:chExt cx="4960578" cy="3361799"/>
          </a:xfrm>
        </p:grpSpPr>
        <p:sp>
          <p:nvSpPr>
            <p:cNvPr id="105" name="圆角矩形 104"/>
            <p:cNvSpPr/>
            <p:nvPr/>
          </p:nvSpPr>
          <p:spPr>
            <a:xfrm>
              <a:off x="6116245" y="1670960"/>
              <a:ext cx="1030515" cy="3352800"/>
            </a:xfrm>
            <a:prstGeom prst="roundRect">
              <a:avLst>
                <a:gd name="adj" fmla="val 8216"/>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CPU</a:t>
              </a:r>
              <a:endParaRPr lang="zh-CN" altLang="en-US" b="1">
                <a:solidFill>
                  <a:schemeClr val="tx1"/>
                </a:solidFill>
              </a:endParaRPr>
            </a:p>
          </p:txBody>
        </p:sp>
        <p:sp>
          <p:nvSpPr>
            <p:cNvPr id="106" name="圆角矩形 105"/>
            <p:cNvSpPr/>
            <p:nvPr/>
          </p:nvSpPr>
          <p:spPr>
            <a:xfrm>
              <a:off x="10046308" y="1670960"/>
              <a:ext cx="1030515" cy="3352800"/>
            </a:xfrm>
            <a:prstGeom prst="roundRect">
              <a:avLst>
                <a:gd name="adj" fmla="val 8216"/>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IOH</a:t>
              </a:r>
            </a:p>
          </p:txBody>
        </p:sp>
        <p:sp>
          <p:nvSpPr>
            <p:cNvPr id="107" name="文本框 106"/>
            <p:cNvSpPr txBox="1"/>
            <p:nvPr/>
          </p:nvSpPr>
          <p:spPr>
            <a:xfrm>
              <a:off x="7819133" y="2263871"/>
              <a:ext cx="1620957" cy="338554"/>
            </a:xfrm>
            <a:prstGeom prst="rect">
              <a:avLst/>
            </a:prstGeom>
            <a:noFill/>
          </p:spPr>
          <p:txBody>
            <a:bodyPr wrap="none" rtlCol="0">
              <a:spAutoFit/>
            </a:bodyPr>
            <a:lstStyle/>
            <a:p>
              <a:r>
                <a:rPr lang="en-US" altLang="zh-CN" sz="1600" dirty="0">
                  <a:latin typeface="宋体" panose="02010600030101010101" pitchFamily="2" charset="-122"/>
                  <a:ea typeface="宋体" panose="02010600030101010101" pitchFamily="2" charset="-122"/>
                </a:rPr>
                <a:t>20</a:t>
              </a:r>
              <a:r>
                <a:rPr lang="zh-CN" altLang="en-US" sz="1600" dirty="0">
                  <a:latin typeface="宋体" panose="02010600030101010101" pitchFamily="2" charset="-122"/>
                  <a:ea typeface="宋体" panose="02010600030101010101" pitchFamily="2" charset="-122"/>
                </a:rPr>
                <a:t>对差分数据线</a:t>
              </a:r>
            </a:p>
          </p:txBody>
        </p:sp>
        <p:sp>
          <p:nvSpPr>
            <p:cNvPr id="111" name="文本框 110"/>
            <p:cNvSpPr txBox="1"/>
            <p:nvPr/>
          </p:nvSpPr>
          <p:spPr>
            <a:xfrm>
              <a:off x="8303409" y="1661961"/>
              <a:ext cx="556563" cy="338554"/>
            </a:xfrm>
            <a:prstGeom prst="rect">
              <a:avLst/>
            </a:prstGeom>
            <a:noFill/>
          </p:spPr>
          <p:txBody>
            <a:bodyPr wrap="none" rtlCol="0">
              <a:spAutoFit/>
            </a:bodyPr>
            <a:lstStyle/>
            <a:p>
              <a:r>
                <a:rPr lang="en-US" altLang="zh-CN" sz="1600" b="1" dirty="0">
                  <a:latin typeface="+mn-ea"/>
                </a:rPr>
                <a:t>QPI</a:t>
              </a:r>
              <a:endParaRPr lang="zh-CN" altLang="en-US" sz="1600" b="1" dirty="0">
                <a:latin typeface="+mn-ea"/>
              </a:endParaRPr>
            </a:p>
          </p:txBody>
        </p:sp>
        <p:cxnSp>
          <p:nvCxnSpPr>
            <p:cNvPr id="96" name="直接箭头连接符 95"/>
            <p:cNvCxnSpPr/>
            <p:nvPr/>
          </p:nvCxnSpPr>
          <p:spPr>
            <a:xfrm>
              <a:off x="7146759" y="2216831"/>
              <a:ext cx="2909073" cy="0"/>
            </a:xfrm>
            <a:prstGeom prst="straightConnector1">
              <a:avLst/>
            </a:prstGeom>
            <a:ln w="12700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7146759" y="2710882"/>
              <a:ext cx="2909073" cy="0"/>
            </a:xfrm>
            <a:prstGeom prst="straightConnector1">
              <a:avLst/>
            </a:prstGeom>
            <a:ln w="254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7870430" y="2741953"/>
              <a:ext cx="1518364" cy="338554"/>
            </a:xfrm>
            <a:prstGeom prst="rect">
              <a:avLst/>
            </a:prstGeom>
            <a:noFill/>
          </p:spPr>
          <p:txBody>
            <a:bodyPr wrap="none" rtlCol="0">
              <a:spAutoFit/>
            </a:bodyPr>
            <a:lstStyle/>
            <a:p>
              <a:r>
                <a:rPr lang="en-US" altLang="zh-CN" sz="1600">
                  <a:latin typeface="宋体" panose="02010600030101010101" pitchFamily="2" charset="-122"/>
                  <a:ea typeface="宋体" panose="02010600030101010101" pitchFamily="2" charset="-122"/>
                </a:rPr>
                <a:t>1</a:t>
              </a:r>
              <a:r>
                <a:rPr lang="zh-CN" altLang="en-US" sz="1600">
                  <a:latin typeface="宋体" panose="02010600030101010101" pitchFamily="2" charset="-122"/>
                  <a:ea typeface="宋体" panose="02010600030101010101" pitchFamily="2" charset="-122"/>
                </a:rPr>
                <a:t>对差分时钟线</a:t>
              </a:r>
            </a:p>
          </p:txBody>
        </p:sp>
        <p:sp>
          <p:nvSpPr>
            <p:cNvPr id="116" name="文本框 115"/>
            <p:cNvSpPr txBox="1"/>
            <p:nvPr/>
          </p:nvSpPr>
          <p:spPr>
            <a:xfrm>
              <a:off x="7841117" y="4142711"/>
              <a:ext cx="1620957" cy="338554"/>
            </a:xfrm>
            <a:prstGeom prst="rect">
              <a:avLst/>
            </a:prstGeom>
            <a:noFill/>
          </p:spPr>
          <p:txBody>
            <a:bodyPr wrap="none" rtlCol="0">
              <a:spAutoFit/>
            </a:bodyPr>
            <a:lstStyle/>
            <a:p>
              <a:r>
                <a:rPr lang="en-US" altLang="zh-CN" sz="1600" dirty="0">
                  <a:latin typeface="宋体" panose="02010600030101010101" pitchFamily="2" charset="-122"/>
                  <a:ea typeface="宋体" panose="02010600030101010101" pitchFamily="2" charset="-122"/>
                </a:rPr>
                <a:t>20</a:t>
              </a:r>
              <a:r>
                <a:rPr lang="zh-CN" altLang="en-US" sz="1600" dirty="0">
                  <a:latin typeface="宋体" panose="02010600030101010101" pitchFamily="2" charset="-122"/>
                  <a:ea typeface="宋体" panose="02010600030101010101" pitchFamily="2" charset="-122"/>
                </a:rPr>
                <a:t>对差分数据线</a:t>
              </a:r>
            </a:p>
          </p:txBody>
        </p:sp>
        <p:cxnSp>
          <p:nvCxnSpPr>
            <p:cNvPr id="117" name="直接箭头连接符 116"/>
            <p:cNvCxnSpPr/>
            <p:nvPr/>
          </p:nvCxnSpPr>
          <p:spPr>
            <a:xfrm flipH="1">
              <a:off x="7133387" y="4064681"/>
              <a:ext cx="2909073" cy="0"/>
            </a:xfrm>
            <a:prstGeom prst="straightConnector1">
              <a:avLst/>
            </a:prstGeom>
            <a:ln w="12700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H="1">
              <a:off x="7133387" y="4558732"/>
              <a:ext cx="2909073" cy="0"/>
            </a:xfrm>
            <a:prstGeom prst="straightConnector1">
              <a:avLst/>
            </a:prstGeom>
            <a:ln w="254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7889480" y="4610553"/>
              <a:ext cx="1518364" cy="338554"/>
            </a:xfrm>
            <a:prstGeom prst="rect">
              <a:avLst/>
            </a:prstGeom>
            <a:noFill/>
          </p:spPr>
          <p:txBody>
            <a:bodyPr wrap="none" rtlCol="0">
              <a:spAutoFit/>
            </a:bodyPr>
            <a:lstStyle/>
            <a:p>
              <a:r>
                <a:rPr lang="en-US" altLang="zh-CN" sz="1600">
                  <a:latin typeface="宋体" panose="02010600030101010101" pitchFamily="2" charset="-122"/>
                  <a:ea typeface="宋体" panose="02010600030101010101" pitchFamily="2" charset="-122"/>
                </a:rPr>
                <a:t>1</a:t>
              </a:r>
              <a:r>
                <a:rPr lang="zh-CN" altLang="en-US" sz="1600">
                  <a:latin typeface="宋体" panose="02010600030101010101" pitchFamily="2" charset="-122"/>
                  <a:ea typeface="宋体" panose="02010600030101010101" pitchFamily="2" charset="-122"/>
                </a:rPr>
                <a:t>对差分时钟线</a:t>
              </a:r>
            </a:p>
          </p:txBody>
        </p:sp>
      </p:grpSp>
    </p:spTree>
    <p:extLst>
      <p:ext uri="{BB962C8B-B14F-4D97-AF65-F5344CB8AC3E}">
        <p14:creationId xmlns:p14="http://schemas.microsoft.com/office/powerpoint/2010/main" val="2211840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t>总线概述</a:t>
            </a:r>
          </a:p>
          <a:p>
            <a:r>
              <a:rPr lang="zh-CN" altLang="en-US" b="1" dirty="0"/>
              <a:t>总线传输机制</a:t>
            </a:r>
            <a:endParaRPr lang="en-US" altLang="zh-CN" b="1" dirty="0"/>
          </a:p>
          <a:p>
            <a:r>
              <a:rPr lang="zh-CN" altLang="en-US" b="1" dirty="0"/>
              <a:t>总线结构</a:t>
            </a:r>
          </a:p>
          <a:p>
            <a:r>
              <a:rPr lang="zh-CN" altLang="en-US" b="1" dirty="0">
                <a:solidFill>
                  <a:srgbClr val="C00000"/>
                </a:solidFill>
                <a:effectLst>
                  <a:outerShdw blurRad="38100" dist="38100" dir="2700000" algn="tl">
                    <a:srgbClr val="000000">
                      <a:alpha val="43137"/>
                    </a:srgbClr>
                  </a:outerShdw>
                </a:effectLst>
              </a:rPr>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773739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3A7A1-5724-4E50-9053-669E76E9B1DE}"/>
              </a:ext>
            </a:extLst>
          </p:cNvPr>
          <p:cNvSpPr>
            <a:spLocks noGrp="1"/>
          </p:cNvSpPr>
          <p:nvPr>
            <p:ph type="title"/>
          </p:nvPr>
        </p:nvSpPr>
        <p:spPr/>
        <p:txBody>
          <a:bodyPr/>
          <a:lstStyle/>
          <a:p>
            <a:r>
              <a:rPr lang="zh-CN" altLang="en-US" dirty="0"/>
              <a:t>总线标准化</a:t>
            </a:r>
          </a:p>
        </p:txBody>
      </p:sp>
      <p:sp>
        <p:nvSpPr>
          <p:cNvPr id="3" name="内容占位符 2">
            <a:extLst>
              <a:ext uri="{FF2B5EF4-FFF2-40B4-BE49-F238E27FC236}">
                <a16:creationId xmlns:a16="http://schemas.microsoft.com/office/drawing/2014/main" id="{875AF127-7F30-47D2-ACB2-9489039EA67F}"/>
              </a:ext>
            </a:extLst>
          </p:cNvPr>
          <p:cNvSpPr>
            <a:spLocks noGrp="1"/>
          </p:cNvSpPr>
          <p:nvPr>
            <p:ph idx="1"/>
          </p:nvPr>
        </p:nvSpPr>
        <p:spPr/>
        <p:txBody>
          <a:bodyPr/>
          <a:lstStyle/>
          <a:p>
            <a:r>
              <a:rPr lang="zh-CN" altLang="en-US" dirty="0"/>
              <a:t>不同厂家的相同功能部件可互换使用</a:t>
            </a:r>
            <a:endParaRPr lang="en-US" altLang="zh-CN" dirty="0"/>
          </a:p>
          <a:p>
            <a:pPr marL="0" indent="0">
              <a:buNone/>
            </a:pPr>
            <a:r>
              <a:rPr lang="en-US" altLang="zh-CN" dirty="0"/>
              <a:t>       ISA</a:t>
            </a:r>
          </a:p>
          <a:p>
            <a:pPr marL="0" indent="0">
              <a:buNone/>
            </a:pPr>
            <a:r>
              <a:rPr lang="en-US" altLang="zh-CN" dirty="0"/>
              <a:t>       EISA</a:t>
            </a:r>
          </a:p>
          <a:p>
            <a:pPr marL="0" indent="0">
              <a:buNone/>
            </a:pPr>
            <a:r>
              <a:rPr lang="en-US" altLang="zh-CN" dirty="0"/>
              <a:t>       VESA</a:t>
            </a:r>
          </a:p>
          <a:p>
            <a:pPr marL="0" indent="0">
              <a:buNone/>
            </a:pPr>
            <a:r>
              <a:rPr lang="en-US" altLang="zh-CN" dirty="0"/>
              <a:t>       AGP</a:t>
            </a:r>
          </a:p>
          <a:p>
            <a:pPr marL="0" indent="0">
              <a:buNone/>
            </a:pPr>
            <a:r>
              <a:rPr lang="en-US" altLang="zh-CN" dirty="0"/>
              <a:t>       PCI</a:t>
            </a:r>
          </a:p>
          <a:p>
            <a:endParaRPr lang="zh-CN" altLang="en-US" dirty="0"/>
          </a:p>
        </p:txBody>
      </p:sp>
    </p:spTree>
    <p:extLst>
      <p:ext uri="{BB962C8B-B14F-4D97-AF65-F5344CB8AC3E}">
        <p14:creationId xmlns:p14="http://schemas.microsoft.com/office/powerpoint/2010/main" val="278752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p:cNvSpPr>
            <a:spLocks noGrp="1" noChangeArrowheads="1"/>
          </p:cNvSpPr>
          <p:nvPr>
            <p:ph type="title"/>
          </p:nvPr>
        </p:nvSpPr>
        <p:spPr/>
        <p:txBody>
          <a:bodyPr/>
          <a:lstStyle/>
          <a:p>
            <a:pPr eaLnBrk="1" hangingPunct="1"/>
            <a:r>
              <a:rPr lang="zh-CN" altLang="en-US"/>
              <a:t>常用总线</a:t>
            </a:r>
          </a:p>
        </p:txBody>
      </p:sp>
      <p:sp>
        <p:nvSpPr>
          <p:cNvPr id="44036" name="矩形 3"/>
          <p:cNvSpPr>
            <a:spLocks noGrp="1" noChangeArrowheads="1"/>
          </p:cNvSpPr>
          <p:nvPr>
            <p:ph type="body" idx="1"/>
          </p:nvPr>
        </p:nvSpPr>
        <p:spPr/>
        <p:txBody>
          <a:bodyPr/>
          <a:lstStyle/>
          <a:p>
            <a:pPr eaLnBrk="1" hangingPunct="1"/>
            <a:r>
              <a:rPr lang="en-US" altLang="zh-CN" dirty="0"/>
              <a:t>ISA/EISA/VESA</a:t>
            </a:r>
          </a:p>
          <a:p>
            <a:pPr eaLnBrk="1" hangingPunct="1"/>
            <a:r>
              <a:rPr lang="en-US" altLang="zh-CN" dirty="0"/>
              <a:t>PCI/PCI-X</a:t>
            </a:r>
          </a:p>
          <a:p>
            <a:pPr eaLnBrk="1" hangingPunct="1"/>
            <a:r>
              <a:rPr lang="en-US" altLang="zh-CN" dirty="0"/>
              <a:t>NGIO</a:t>
            </a:r>
          </a:p>
          <a:p>
            <a:pPr eaLnBrk="1" hangingPunct="1"/>
            <a:r>
              <a:rPr lang="en-US" altLang="zh-CN" dirty="0"/>
              <a:t>Future I/O</a:t>
            </a:r>
          </a:p>
          <a:p>
            <a:pPr eaLnBrk="1" hangingPunct="1"/>
            <a:r>
              <a:rPr lang="en-US" altLang="zh-CN" dirty="0"/>
              <a:t>InfiniBand</a:t>
            </a:r>
          </a:p>
          <a:p>
            <a:pPr eaLnBrk="1" hangingPunct="1"/>
            <a:r>
              <a:rPr lang="en-US" altLang="zh-CN" dirty="0"/>
              <a:t>AGP</a:t>
            </a:r>
          </a:p>
          <a:p>
            <a:pPr eaLnBrk="1" hangingPunct="1"/>
            <a:r>
              <a:rPr lang="en-US" altLang="zh-CN" dirty="0"/>
              <a:t>USB</a:t>
            </a:r>
          </a:p>
          <a:p>
            <a:pPr eaLnBrk="1" hangingPunct="1"/>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p:cNvSpPr>
            <a:spLocks noGrp="1" noChangeArrowheads="1"/>
          </p:cNvSpPr>
          <p:nvPr>
            <p:ph type="title"/>
          </p:nvPr>
        </p:nvSpPr>
        <p:spPr/>
        <p:txBody>
          <a:bodyPr/>
          <a:lstStyle/>
          <a:p>
            <a:r>
              <a:rPr lang="en-US" altLang="zh-CN"/>
              <a:t>IBM PC/XT</a:t>
            </a:r>
          </a:p>
        </p:txBody>
      </p:sp>
      <p:sp>
        <p:nvSpPr>
          <p:cNvPr id="45060" name="矩形 3"/>
          <p:cNvSpPr>
            <a:spLocks noGrp="1" noChangeArrowheads="1"/>
          </p:cNvSpPr>
          <p:nvPr>
            <p:ph type="body" idx="1"/>
          </p:nvPr>
        </p:nvSpPr>
        <p:spPr/>
        <p:txBody>
          <a:bodyPr>
            <a:normAutofit lnSpcReduction="10000"/>
          </a:bodyPr>
          <a:lstStyle/>
          <a:p>
            <a:r>
              <a:rPr lang="en-US" altLang="zh-CN" dirty="0"/>
              <a:t>IBM PC</a:t>
            </a:r>
            <a:r>
              <a:rPr lang="zh-CN" altLang="en-US" dirty="0"/>
              <a:t>／</a:t>
            </a:r>
            <a:r>
              <a:rPr lang="en-US" altLang="zh-CN" dirty="0"/>
              <a:t>XT</a:t>
            </a:r>
            <a:r>
              <a:rPr lang="zh-CN" altLang="en-US" dirty="0"/>
              <a:t>总线是 </a:t>
            </a:r>
            <a:r>
              <a:rPr lang="en-US" altLang="zh-CN" dirty="0"/>
              <a:t>1981</a:t>
            </a:r>
            <a:r>
              <a:rPr lang="zh-CN" altLang="en-US" dirty="0"/>
              <a:t>年与</a:t>
            </a:r>
            <a:r>
              <a:rPr lang="en-US" altLang="zh-CN" dirty="0"/>
              <a:t>IBM</a:t>
            </a:r>
            <a:r>
              <a:rPr lang="zh-CN" altLang="en-US" dirty="0"/>
              <a:t>个人计算机同时推出的，是 </a:t>
            </a:r>
            <a:r>
              <a:rPr lang="en-US" altLang="zh-CN" dirty="0"/>
              <a:t>IBM PC</a:t>
            </a:r>
            <a:r>
              <a:rPr lang="zh-CN" altLang="en-US" dirty="0"/>
              <a:t>／</a:t>
            </a:r>
            <a:r>
              <a:rPr lang="en-US" altLang="zh-CN" dirty="0"/>
              <a:t>XT</a:t>
            </a:r>
            <a:r>
              <a:rPr lang="zh-CN" altLang="en-US" dirty="0"/>
              <a:t>微机所用的总线，针对 </a:t>
            </a:r>
            <a:r>
              <a:rPr lang="en-US" altLang="zh-CN" dirty="0"/>
              <a:t>Intel 8088</a:t>
            </a:r>
            <a:r>
              <a:rPr lang="zh-CN" altLang="en-US" dirty="0"/>
              <a:t>芯片设计。</a:t>
            </a:r>
          </a:p>
          <a:p>
            <a:r>
              <a:rPr lang="zh-CN" altLang="en-US" dirty="0"/>
              <a:t>开放式结构，用户可在</a:t>
            </a:r>
            <a:r>
              <a:rPr lang="en-US" altLang="zh-CN" dirty="0"/>
              <a:t>PC</a:t>
            </a:r>
            <a:r>
              <a:rPr lang="zh-CN" altLang="en-US" dirty="0"/>
              <a:t>／</a:t>
            </a:r>
            <a:r>
              <a:rPr lang="en-US" altLang="zh-CN" dirty="0"/>
              <a:t>XT</a:t>
            </a:r>
            <a:r>
              <a:rPr lang="zh-CN" altLang="en-US" dirty="0"/>
              <a:t>机底板上使用总线扩展插座，通过接口板使</a:t>
            </a:r>
            <a:r>
              <a:rPr lang="en-US" altLang="zh-CN" dirty="0"/>
              <a:t>I/O</a:t>
            </a:r>
            <a:r>
              <a:rPr lang="zh-CN" altLang="en-US" dirty="0"/>
              <a:t>设备与主机相连。           </a:t>
            </a:r>
          </a:p>
          <a:p>
            <a:r>
              <a:rPr lang="en-US" altLang="zh-CN" dirty="0"/>
              <a:t>PC</a:t>
            </a:r>
            <a:r>
              <a:rPr lang="zh-CN" altLang="en-US" dirty="0"/>
              <a:t>／</a:t>
            </a:r>
            <a:r>
              <a:rPr lang="en-US" altLang="zh-CN" dirty="0"/>
              <a:t>XT</a:t>
            </a:r>
            <a:r>
              <a:rPr lang="zh-CN" altLang="en-US" dirty="0"/>
              <a:t>总线定义了</a:t>
            </a:r>
            <a:r>
              <a:rPr lang="en-US" altLang="zh-CN" dirty="0"/>
              <a:t>62</a:t>
            </a:r>
            <a:r>
              <a:rPr lang="zh-CN" altLang="en-US" dirty="0"/>
              <a:t>根信号线。</a:t>
            </a:r>
            <a:endParaRPr lang="en-US" altLang="zh-CN" dirty="0"/>
          </a:p>
          <a:p>
            <a:pPr lvl="1"/>
            <a:r>
              <a:rPr lang="zh-CN" altLang="en-US" dirty="0"/>
              <a:t>数据线</a:t>
            </a:r>
            <a:r>
              <a:rPr lang="en-US" altLang="zh-CN" dirty="0"/>
              <a:t>8</a:t>
            </a:r>
            <a:r>
              <a:rPr lang="zh-CN" altLang="en-US" dirty="0"/>
              <a:t>根</a:t>
            </a:r>
            <a:endParaRPr lang="en-US" altLang="zh-CN" dirty="0"/>
          </a:p>
          <a:p>
            <a:pPr lvl="1"/>
            <a:r>
              <a:rPr lang="zh-CN" altLang="en-US" dirty="0"/>
              <a:t>地址线</a:t>
            </a:r>
            <a:r>
              <a:rPr lang="en-US" altLang="zh-CN" dirty="0"/>
              <a:t>20</a:t>
            </a:r>
            <a:r>
              <a:rPr lang="zh-CN" altLang="en-US" dirty="0"/>
              <a:t>根</a:t>
            </a:r>
            <a:endParaRPr lang="en-US" altLang="zh-CN" dirty="0"/>
          </a:p>
          <a:p>
            <a:pPr lvl="1"/>
            <a:r>
              <a:rPr lang="zh-CN" altLang="en-US" dirty="0"/>
              <a:t>控制线</a:t>
            </a:r>
            <a:r>
              <a:rPr lang="en-US" altLang="zh-CN" dirty="0"/>
              <a:t>26</a:t>
            </a:r>
            <a:r>
              <a:rPr lang="zh-CN" altLang="en-US" dirty="0"/>
              <a:t>根（含时钟信号）</a:t>
            </a:r>
            <a:endParaRPr lang="en-US" altLang="zh-CN" dirty="0"/>
          </a:p>
          <a:p>
            <a:pPr lvl="1"/>
            <a:r>
              <a:rPr lang="zh-CN" altLang="en-US" dirty="0"/>
              <a:t>电源</a:t>
            </a:r>
            <a:r>
              <a:rPr lang="en-US" altLang="zh-CN" dirty="0"/>
              <a:t>5</a:t>
            </a:r>
            <a:r>
              <a:rPr lang="zh-CN" altLang="en-US" dirty="0"/>
              <a:t>根</a:t>
            </a:r>
            <a:endParaRPr lang="en-US" altLang="zh-CN" dirty="0"/>
          </a:p>
          <a:p>
            <a:pPr lvl="1"/>
            <a:r>
              <a:rPr lang="zh-CN" altLang="en-US" dirty="0"/>
              <a:t>地线</a:t>
            </a:r>
            <a:r>
              <a:rPr lang="en-US" altLang="zh-CN" dirty="0"/>
              <a:t>3</a:t>
            </a:r>
            <a:r>
              <a:rPr lang="zh-CN" altLang="en-US" dirty="0"/>
              <a:t>根。</a:t>
            </a:r>
          </a:p>
          <a:p>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矩形 2"/>
          <p:cNvSpPr>
            <a:spLocks noGrp="1" noChangeArrowheads="1"/>
          </p:cNvSpPr>
          <p:nvPr>
            <p:ph type="title"/>
          </p:nvPr>
        </p:nvSpPr>
        <p:spPr/>
        <p:txBody>
          <a:bodyPr/>
          <a:lstStyle/>
          <a:p>
            <a:r>
              <a:rPr lang="en-US" altLang="zh-CN" dirty="0"/>
              <a:t>ISA</a:t>
            </a:r>
            <a:r>
              <a:rPr lang="zh-CN" altLang="en-US" dirty="0"/>
              <a:t>总线</a:t>
            </a:r>
            <a:endParaRPr lang="en-US" altLang="zh-CN" dirty="0"/>
          </a:p>
        </p:txBody>
      </p:sp>
      <p:sp>
        <p:nvSpPr>
          <p:cNvPr id="46084" name="矩形 3"/>
          <p:cNvSpPr>
            <a:spLocks noGrp="1" noChangeArrowheads="1"/>
          </p:cNvSpPr>
          <p:nvPr>
            <p:ph type="body" idx="1"/>
          </p:nvPr>
        </p:nvSpPr>
        <p:spPr/>
        <p:txBody>
          <a:bodyPr/>
          <a:lstStyle/>
          <a:p>
            <a:r>
              <a:rPr lang="en-US" altLang="zh-CN" dirty="0"/>
              <a:t>ISA</a:t>
            </a:r>
            <a:r>
              <a:rPr lang="zh-CN" altLang="en-US" dirty="0"/>
              <a:t>（</a:t>
            </a:r>
            <a:r>
              <a:rPr lang="en-US" altLang="zh-CN" dirty="0"/>
              <a:t>industrial standard architecture</a:t>
            </a:r>
            <a:r>
              <a:rPr lang="zh-CN" altLang="en-US" dirty="0"/>
              <a:t>）总线标准是</a:t>
            </a:r>
            <a:r>
              <a:rPr lang="en-US" altLang="zh-CN" dirty="0"/>
              <a:t>IBM </a:t>
            </a:r>
            <a:r>
              <a:rPr lang="zh-CN" altLang="en-US" dirty="0"/>
              <a:t>公司</a:t>
            </a:r>
            <a:r>
              <a:rPr lang="en-US" altLang="zh-CN" dirty="0"/>
              <a:t>1984</a:t>
            </a:r>
            <a:r>
              <a:rPr lang="zh-CN" altLang="en-US" dirty="0"/>
              <a:t>年为推出</a:t>
            </a:r>
            <a:r>
              <a:rPr lang="en-US" altLang="zh-CN" dirty="0"/>
              <a:t>PC/AT</a:t>
            </a:r>
            <a:r>
              <a:rPr lang="zh-CN" altLang="en-US" dirty="0"/>
              <a:t>机而建立的系统总线标准，所以也叫</a:t>
            </a:r>
            <a:r>
              <a:rPr lang="en-US" altLang="zh-CN" dirty="0"/>
              <a:t>AT</a:t>
            </a:r>
            <a:r>
              <a:rPr lang="zh-CN" altLang="en-US" dirty="0"/>
              <a:t>总线。</a:t>
            </a:r>
          </a:p>
          <a:p>
            <a:r>
              <a:rPr lang="zh-CN" altLang="en-US" dirty="0"/>
              <a:t>为</a:t>
            </a:r>
            <a:r>
              <a:rPr lang="en-US" altLang="zh-CN" dirty="0"/>
              <a:t>286</a:t>
            </a:r>
            <a:r>
              <a:rPr lang="zh-CN" altLang="en-US" dirty="0"/>
              <a:t>计算机制定的工业标准总线。</a:t>
            </a:r>
            <a:endParaRPr lang="en-US" altLang="zh-CN" dirty="0"/>
          </a:p>
          <a:p>
            <a:r>
              <a:rPr lang="zh-CN" altLang="en-US" dirty="0"/>
              <a:t>总线宽度</a:t>
            </a:r>
            <a:r>
              <a:rPr lang="en-US" altLang="zh-CN" dirty="0"/>
              <a:t>16</a:t>
            </a:r>
            <a:r>
              <a:rPr lang="zh-CN" altLang="en-US" dirty="0"/>
              <a:t>位，总线频率</a:t>
            </a:r>
            <a:r>
              <a:rPr lang="en-US" altLang="zh-CN" dirty="0"/>
              <a:t>8MHz</a:t>
            </a:r>
            <a:r>
              <a:rPr lang="zh-CN" altLang="en-US" dirty="0"/>
              <a:t>。 </a:t>
            </a:r>
            <a:endParaRPr lang="en-US" altLang="zh-CN" dirty="0"/>
          </a:p>
          <a:p>
            <a:r>
              <a:rPr lang="en-US" altLang="zh-CN" dirty="0"/>
              <a:t>ISA</a:t>
            </a:r>
            <a:r>
              <a:rPr lang="zh-CN" altLang="en-US" dirty="0"/>
              <a:t>总线有</a:t>
            </a:r>
            <a:r>
              <a:rPr lang="en-US" altLang="zh-CN" dirty="0"/>
              <a:t>98</a:t>
            </a:r>
            <a:r>
              <a:rPr lang="zh-CN" altLang="en-US" dirty="0"/>
              <a:t>只引脚。 </a:t>
            </a:r>
          </a:p>
          <a:p>
            <a:r>
              <a:rPr lang="en-US" altLang="zh-CN" dirty="0"/>
              <a:t>80286</a:t>
            </a:r>
            <a:r>
              <a:rPr lang="zh-CN" altLang="en-US" dirty="0"/>
              <a:t>至</a:t>
            </a:r>
            <a:r>
              <a:rPr lang="en-US" altLang="zh-CN" dirty="0"/>
              <a:t>80486</a:t>
            </a:r>
            <a:r>
              <a:rPr lang="zh-CN" altLang="en-US" dirty="0"/>
              <a:t>时代应用非常广泛，以至于奔腾机中还保留有</a:t>
            </a:r>
            <a:r>
              <a:rPr lang="en-US" altLang="zh-CN" dirty="0"/>
              <a:t>ISA</a:t>
            </a:r>
            <a:r>
              <a:rPr lang="zh-CN" altLang="en-US" dirty="0"/>
              <a:t>总线插槽。</a:t>
            </a:r>
            <a:endParaRPr lang="en-US" altLang="zh-CN" dirty="0"/>
          </a:p>
          <a:p>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1360" y="3346276"/>
            <a:ext cx="3810000" cy="2990850"/>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
        <p:nvSpPr>
          <p:cNvPr id="47107" name="矩形 2"/>
          <p:cNvSpPr>
            <a:spLocks noGrp="1" noChangeArrowheads="1"/>
          </p:cNvSpPr>
          <p:nvPr>
            <p:ph type="title"/>
          </p:nvPr>
        </p:nvSpPr>
        <p:spPr/>
        <p:txBody>
          <a:bodyPr/>
          <a:lstStyle/>
          <a:p>
            <a:r>
              <a:rPr lang="en-US" altLang="zh-CN" dirty="0"/>
              <a:t>ISA/EISA</a:t>
            </a:r>
          </a:p>
        </p:txBody>
      </p:sp>
      <p:sp>
        <p:nvSpPr>
          <p:cNvPr id="47108" name="矩形 3"/>
          <p:cNvSpPr>
            <a:spLocks noGrp="1" noChangeArrowheads="1"/>
          </p:cNvSpPr>
          <p:nvPr>
            <p:ph type="body" idx="1"/>
          </p:nvPr>
        </p:nvSpPr>
        <p:spPr/>
        <p:txBody>
          <a:bodyPr/>
          <a:lstStyle/>
          <a:p>
            <a:r>
              <a:rPr lang="en-US" altLang="zh-CN" dirty="0"/>
              <a:t>EISA</a:t>
            </a:r>
            <a:r>
              <a:rPr lang="zh-CN" altLang="en-US" dirty="0"/>
              <a:t>（</a:t>
            </a:r>
            <a:r>
              <a:rPr lang="en-US" altLang="zh-CN" dirty="0"/>
              <a:t>Extended Industry Standard Architecture</a:t>
            </a:r>
            <a:r>
              <a:rPr lang="zh-CN" altLang="en-US" dirty="0"/>
              <a:t>即扩展工业标准结构总线）</a:t>
            </a:r>
            <a:endParaRPr lang="en-US" altLang="zh-CN" dirty="0"/>
          </a:p>
          <a:p>
            <a:r>
              <a:rPr lang="en-US" altLang="zh-CN" dirty="0"/>
              <a:t>32</a:t>
            </a:r>
            <a:r>
              <a:rPr lang="zh-CN" altLang="en-US" dirty="0"/>
              <a:t>位中央处理器（</a:t>
            </a:r>
            <a:r>
              <a:rPr lang="en-US" altLang="zh-CN" dirty="0"/>
              <a:t>386</a:t>
            </a:r>
            <a:r>
              <a:rPr lang="zh-CN" altLang="en-US" dirty="0"/>
              <a:t>、</a:t>
            </a:r>
            <a:r>
              <a:rPr lang="en-US" altLang="zh-CN" dirty="0"/>
              <a:t>486</a:t>
            </a:r>
            <a:r>
              <a:rPr lang="zh-CN" altLang="en-US" dirty="0"/>
              <a:t>、</a:t>
            </a:r>
            <a:r>
              <a:rPr lang="en-US" altLang="zh-CN" dirty="0"/>
              <a:t>586</a:t>
            </a:r>
            <a:r>
              <a:rPr lang="zh-CN" altLang="en-US" dirty="0"/>
              <a:t>等等）总线扩展工业标准。</a:t>
            </a:r>
            <a:endParaRPr lang="en-US" altLang="zh-CN" dirty="0"/>
          </a:p>
          <a:p>
            <a:r>
              <a:rPr lang="zh-CN" altLang="en-US" dirty="0"/>
              <a:t>总线宽度</a:t>
            </a:r>
            <a:r>
              <a:rPr lang="en-US" altLang="zh-CN" dirty="0"/>
              <a:t>32</a:t>
            </a:r>
            <a:r>
              <a:rPr lang="zh-CN" altLang="en-US" dirty="0"/>
              <a:t>位、</a:t>
            </a:r>
            <a:r>
              <a:rPr lang="en-US" altLang="zh-CN" dirty="0"/>
              <a:t>16MHz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a:t>总线</a:t>
            </a:r>
            <a:r>
              <a:rPr lang="en-US" altLang="zh-CN"/>
              <a:t>(BUS)</a:t>
            </a:r>
            <a:r>
              <a:rPr lang="zh-CN" altLang="en-US"/>
              <a:t>基本概念</a:t>
            </a:r>
          </a:p>
        </p:txBody>
      </p:sp>
      <p:sp>
        <p:nvSpPr>
          <p:cNvPr id="7172" name="矩形 3"/>
          <p:cNvSpPr>
            <a:spLocks noGrp="1" noChangeArrowheads="1"/>
          </p:cNvSpPr>
          <p:nvPr>
            <p:ph type="body" idx="1"/>
          </p:nvPr>
        </p:nvSpPr>
        <p:spPr/>
        <p:txBody>
          <a:bodyPr>
            <a:normAutofit lnSpcReduction="10000"/>
          </a:bodyPr>
          <a:lstStyle/>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各功能部件间传递信息的</a:t>
            </a:r>
            <a:r>
              <a:rPr lang="zh-CN" altLang="en-US" b="1" dirty="0"/>
              <a:t>公共通路</a:t>
            </a:r>
            <a:endParaRPr lang="en-US" altLang="zh-CN" b="1" dirty="0"/>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比</a:t>
            </a:r>
            <a:r>
              <a:rPr lang="zh-CN" altLang="en-US" sz="2200" b="1" dirty="0">
                <a:sym typeface="Arial" panose="020B0604020202020204" pitchFamily="34" charset="0"/>
              </a:rPr>
              <a:t>点对点</a:t>
            </a:r>
            <a:r>
              <a:rPr lang="zh-CN" altLang="en-US" sz="2200" dirty="0">
                <a:sym typeface="Arial" panose="020B0604020202020204" pitchFamily="34" charset="0"/>
              </a:rPr>
              <a:t>控制简单，成本低、扩展性好</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计算机体系结构的重要组成部分</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可将各功能部件连接起来构成一个完整系统</a:t>
            </a: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系统中各部件间的</a:t>
            </a:r>
            <a:r>
              <a:rPr lang="zh-CN" altLang="en-US" b="1" dirty="0">
                <a:solidFill>
                  <a:schemeClr val="tx1">
                    <a:lumMod val="75000"/>
                    <a:lumOff val="25000"/>
                  </a:schemeClr>
                </a:solidFill>
                <a:sym typeface="Arial" panose="020B0604020202020204" pitchFamily="34" charset="0"/>
              </a:rPr>
              <a:t>物理接口</a:t>
            </a:r>
            <a:r>
              <a:rPr lang="zh-CN" altLang="en-US" dirty="0">
                <a:solidFill>
                  <a:schemeClr val="tx1">
                    <a:lumMod val="75000"/>
                    <a:lumOff val="25000"/>
                  </a:schemeClr>
                </a:solidFill>
                <a:sym typeface="Arial" panose="020B0604020202020204" pitchFamily="34" charset="0"/>
              </a:rPr>
              <a:t>，可减少通信复杂程度</a:t>
            </a: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信息交换时所需的数据、地址、时序和控制</a:t>
            </a:r>
            <a:r>
              <a:rPr lang="zh-CN" altLang="en-US" b="1" dirty="0">
                <a:solidFill>
                  <a:schemeClr val="tx1">
                    <a:lumMod val="75000"/>
                    <a:lumOff val="25000"/>
                  </a:schemeClr>
                </a:solidFill>
                <a:sym typeface="Arial" panose="020B0604020202020204" pitchFamily="34" charset="0"/>
              </a:rPr>
              <a:t>信息</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遵循</a:t>
            </a:r>
            <a:r>
              <a:rPr lang="zh-CN" altLang="en-US" b="1" dirty="0">
                <a:solidFill>
                  <a:schemeClr val="tx1">
                    <a:lumMod val="75000"/>
                    <a:lumOff val="25000"/>
                  </a:schemeClr>
                </a:solidFill>
                <a:sym typeface="Arial" panose="020B0604020202020204" pitchFamily="34" charset="0"/>
              </a:rPr>
              <a:t>协议</a:t>
            </a:r>
            <a:r>
              <a:rPr lang="zh-CN" altLang="en-US" dirty="0">
                <a:solidFill>
                  <a:schemeClr val="tx1">
                    <a:lumMod val="75000"/>
                    <a:lumOff val="25000"/>
                  </a:schemeClr>
                </a:solidFill>
                <a:sym typeface="Arial" panose="020B0604020202020204" pitchFamily="34" charset="0"/>
              </a:rPr>
              <a:t>或</a:t>
            </a:r>
            <a:r>
              <a:rPr lang="zh-CN" altLang="en-US" b="1" dirty="0">
                <a:solidFill>
                  <a:schemeClr val="tx1">
                    <a:lumMod val="75000"/>
                    <a:lumOff val="25000"/>
                  </a:schemeClr>
                </a:solidFill>
                <a:sym typeface="Arial" panose="020B0604020202020204" pitchFamily="34" charset="0"/>
              </a:rPr>
              <a:t>标准，方便</a:t>
            </a:r>
            <a:r>
              <a:rPr lang="zh-CN" altLang="en-US" dirty="0">
                <a:solidFill>
                  <a:schemeClr val="tx1">
                    <a:lumMod val="75000"/>
                    <a:lumOff val="25000"/>
                  </a:schemeClr>
                </a:solidFill>
                <a:sym typeface="Arial" panose="020B0604020202020204" pitchFamily="34" charset="0"/>
              </a:rPr>
              <a:t>计算机系统集成、扩展和进化</a:t>
            </a:r>
            <a:endParaRPr lang="en-US" altLang="zh-CN"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不应</a:t>
            </a:r>
            <a:r>
              <a:rPr lang="zh-CN" altLang="en-US" b="1" dirty="0">
                <a:solidFill>
                  <a:schemeClr val="tx1">
                    <a:lumMod val="75000"/>
                    <a:lumOff val="25000"/>
                  </a:schemeClr>
                </a:solidFill>
                <a:sym typeface="Arial" panose="020B0604020202020204" pitchFamily="34" charset="0"/>
              </a:rPr>
              <a:t>成为</a:t>
            </a:r>
            <a:r>
              <a:rPr lang="zh-CN" altLang="en-US" dirty="0">
                <a:solidFill>
                  <a:schemeClr val="tx1">
                    <a:lumMod val="75000"/>
                    <a:lumOff val="25000"/>
                  </a:schemeClr>
                </a:solidFill>
                <a:sym typeface="Arial" panose="020B0604020202020204" pitchFamily="34" charset="0"/>
              </a:rPr>
              <a:t>整个计算机性能的</a:t>
            </a:r>
            <a:r>
              <a:rPr lang="zh-CN" altLang="en-US" b="1" dirty="0">
                <a:solidFill>
                  <a:schemeClr val="tx1">
                    <a:lumMod val="75000"/>
                    <a:lumOff val="25000"/>
                  </a:schemeClr>
                </a:solidFill>
                <a:sym typeface="Arial" panose="020B0604020202020204" pitchFamily="34" charset="0"/>
              </a:rPr>
              <a:t>瓶颈</a:t>
            </a:r>
            <a:endParaRPr lang="zh-CN" altLang="en-US" dirty="0">
              <a:solidFill>
                <a:schemeClr val="tx1">
                  <a:lumMod val="75000"/>
                  <a:lumOff val="25000"/>
                </a:schemeClr>
              </a:solidFill>
              <a:sym typeface="Arial" panose="020B0604020202020204" pitchFamily="34" charset="0"/>
            </a:endParaRPr>
          </a:p>
          <a:p>
            <a:pPr marL="0" indent="0">
              <a:spcBef>
                <a:spcPts val="600"/>
              </a:spcBef>
              <a:spcAft>
                <a:spcPts val="600"/>
              </a:spcAft>
              <a:buNone/>
            </a:pPr>
            <a:endParaRPr lang="en-US" altLang="zh-CN" dirty="0"/>
          </a:p>
        </p:txBody>
      </p:sp>
      <p:grpSp>
        <p:nvGrpSpPr>
          <p:cNvPr id="2" name="组合 1">
            <a:extLst>
              <a:ext uri="{FF2B5EF4-FFF2-40B4-BE49-F238E27FC236}">
                <a16:creationId xmlns:a16="http://schemas.microsoft.com/office/drawing/2014/main" id="{E324368D-E5B8-4CE7-8356-9BE6E4F4460A}"/>
              </a:ext>
            </a:extLst>
          </p:cNvPr>
          <p:cNvGrpSpPr/>
          <p:nvPr/>
        </p:nvGrpSpPr>
        <p:grpSpPr>
          <a:xfrm>
            <a:off x="7119143" y="1477800"/>
            <a:ext cx="4585035" cy="1611152"/>
            <a:chOff x="6806738" y="1195313"/>
            <a:chExt cx="4585035" cy="1611152"/>
          </a:xfrm>
        </p:grpSpPr>
        <p:cxnSp>
          <p:nvCxnSpPr>
            <p:cNvPr id="28" name="直接连接符 27">
              <a:extLst>
                <a:ext uri="{FF2B5EF4-FFF2-40B4-BE49-F238E27FC236}">
                  <a16:creationId xmlns:a16="http://schemas.microsoft.com/office/drawing/2014/main" id="{8EC5E54C-6FF0-4A58-885C-9C2D3FE776DC}"/>
                </a:ext>
              </a:extLst>
            </p:cNvPr>
            <p:cNvCxnSpPr/>
            <p:nvPr/>
          </p:nvCxnSpPr>
          <p:spPr>
            <a:xfrm>
              <a:off x="8566969" y="1495223"/>
              <a:ext cx="0" cy="62562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a:extLst>
                <a:ext uri="{FF2B5EF4-FFF2-40B4-BE49-F238E27FC236}">
                  <a16:creationId xmlns:a16="http://schemas.microsoft.com/office/drawing/2014/main" id="{8740BAB4-DF71-402A-82FA-1A579EA77DC0}"/>
                </a:ext>
              </a:extLst>
            </p:cNvPr>
            <p:cNvCxnSpPr/>
            <p:nvPr/>
          </p:nvCxnSpPr>
          <p:spPr>
            <a:xfrm>
              <a:off x="11127074" y="1503410"/>
              <a:ext cx="0" cy="63381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a:extLst>
                <a:ext uri="{FF2B5EF4-FFF2-40B4-BE49-F238E27FC236}">
                  <a16:creationId xmlns:a16="http://schemas.microsoft.com/office/drawing/2014/main" id="{2FA22E33-3055-44CD-B595-2549A0271961}"/>
                </a:ext>
              </a:extLst>
            </p:cNvPr>
            <p:cNvCxnSpPr/>
            <p:nvPr/>
          </p:nvCxnSpPr>
          <p:spPr>
            <a:xfrm>
              <a:off x="9626165" y="1495222"/>
              <a:ext cx="0" cy="63381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a:extLst>
                <a:ext uri="{FF2B5EF4-FFF2-40B4-BE49-F238E27FC236}">
                  <a16:creationId xmlns:a16="http://schemas.microsoft.com/office/drawing/2014/main" id="{1FA32A54-D8FA-4EF7-8327-78A2B9AC6126}"/>
                </a:ext>
              </a:extLst>
            </p:cNvPr>
            <p:cNvCxnSpPr/>
            <p:nvPr/>
          </p:nvCxnSpPr>
          <p:spPr>
            <a:xfrm>
              <a:off x="9887585" y="2282760"/>
              <a:ext cx="991925" cy="0"/>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6ECEFCF0-0F60-4DE4-BD86-CE3C512BCC14}"/>
                </a:ext>
              </a:extLst>
            </p:cNvPr>
            <p:cNvCxnSpPr/>
            <p:nvPr/>
          </p:nvCxnSpPr>
          <p:spPr>
            <a:xfrm>
              <a:off x="9887585" y="1345269"/>
              <a:ext cx="991925" cy="0"/>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3" name="圆角矩形 8">
              <a:extLst>
                <a:ext uri="{FF2B5EF4-FFF2-40B4-BE49-F238E27FC236}">
                  <a16:creationId xmlns:a16="http://schemas.microsoft.com/office/drawing/2014/main" id="{8895DE6D-B697-4D1E-AE2C-2170EBA225F0}"/>
                </a:ext>
              </a:extLst>
            </p:cNvPr>
            <p:cNvSpPr/>
            <p:nvPr/>
          </p:nvSpPr>
          <p:spPr>
            <a:xfrm>
              <a:off x="9371460" y="1195313"/>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A</a:t>
              </a:r>
              <a:endParaRPr lang="zh-CN" altLang="en-US" sz="1000">
                <a:latin typeface="Segoe UI Black" panose="020B0A02040204020203" pitchFamily="34" charset="0"/>
                <a:cs typeface="Segoe UI Black" panose="020B0A02040204020203" pitchFamily="34" charset="0"/>
              </a:endParaRPr>
            </a:p>
          </p:txBody>
        </p:sp>
        <p:sp>
          <p:nvSpPr>
            <p:cNvPr id="34" name="圆角矩形 9">
              <a:extLst>
                <a:ext uri="{FF2B5EF4-FFF2-40B4-BE49-F238E27FC236}">
                  <a16:creationId xmlns:a16="http://schemas.microsoft.com/office/drawing/2014/main" id="{2C085695-2B23-45E7-80BF-22100196F0DC}"/>
                </a:ext>
              </a:extLst>
            </p:cNvPr>
            <p:cNvSpPr/>
            <p:nvPr/>
          </p:nvSpPr>
          <p:spPr>
            <a:xfrm>
              <a:off x="10879510" y="1195313"/>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B</a:t>
              </a:r>
              <a:endParaRPr lang="zh-CN" altLang="en-US" sz="1000">
                <a:latin typeface="Segoe UI Black" panose="020B0A02040204020203" pitchFamily="34" charset="0"/>
                <a:cs typeface="Segoe UI Black" panose="020B0A02040204020203" pitchFamily="34" charset="0"/>
              </a:endParaRPr>
            </a:p>
          </p:txBody>
        </p:sp>
        <p:sp>
          <p:nvSpPr>
            <p:cNvPr id="35" name="圆角矩形 25">
              <a:extLst>
                <a:ext uri="{FF2B5EF4-FFF2-40B4-BE49-F238E27FC236}">
                  <a16:creationId xmlns:a16="http://schemas.microsoft.com/office/drawing/2014/main" id="{AC5FD8DA-EA6D-47C6-B434-86E965A4059D}"/>
                </a:ext>
              </a:extLst>
            </p:cNvPr>
            <p:cNvSpPr/>
            <p:nvPr/>
          </p:nvSpPr>
          <p:spPr>
            <a:xfrm>
              <a:off x="9371460" y="2129035"/>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C</a:t>
              </a:r>
              <a:endParaRPr lang="zh-CN" altLang="en-US" sz="1000">
                <a:latin typeface="Segoe UI Black" panose="020B0A02040204020203" pitchFamily="34" charset="0"/>
                <a:cs typeface="Segoe UI Black" panose="020B0A02040204020203" pitchFamily="34" charset="0"/>
              </a:endParaRPr>
            </a:p>
          </p:txBody>
        </p:sp>
        <p:sp>
          <p:nvSpPr>
            <p:cNvPr id="36" name="圆角矩形 26">
              <a:extLst>
                <a:ext uri="{FF2B5EF4-FFF2-40B4-BE49-F238E27FC236}">
                  <a16:creationId xmlns:a16="http://schemas.microsoft.com/office/drawing/2014/main" id="{49415B17-D0C8-4424-8E03-6A8A1A640C28}"/>
                </a:ext>
              </a:extLst>
            </p:cNvPr>
            <p:cNvSpPr/>
            <p:nvPr/>
          </p:nvSpPr>
          <p:spPr>
            <a:xfrm>
              <a:off x="10879510" y="2129034"/>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D</a:t>
              </a:r>
              <a:endParaRPr lang="zh-CN" altLang="en-US" sz="1000">
                <a:latin typeface="Segoe UI Black" panose="020B0A02040204020203" pitchFamily="34" charset="0"/>
                <a:cs typeface="Segoe UI Black" panose="020B0A02040204020203" pitchFamily="34" charset="0"/>
              </a:endParaRPr>
            </a:p>
          </p:txBody>
        </p:sp>
        <p:sp>
          <p:nvSpPr>
            <p:cNvPr id="37" name="圆角矩形 28">
              <a:extLst>
                <a:ext uri="{FF2B5EF4-FFF2-40B4-BE49-F238E27FC236}">
                  <a16:creationId xmlns:a16="http://schemas.microsoft.com/office/drawing/2014/main" id="{145145B3-7BCC-4924-AE8A-D4077826E016}"/>
                </a:ext>
              </a:extLst>
            </p:cNvPr>
            <p:cNvSpPr/>
            <p:nvPr/>
          </p:nvSpPr>
          <p:spPr>
            <a:xfrm>
              <a:off x="6806738" y="1195315"/>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A</a:t>
              </a:r>
              <a:endParaRPr lang="zh-CN" altLang="en-US" sz="1000">
                <a:latin typeface="Segoe UI Black" panose="020B0A02040204020203" pitchFamily="34" charset="0"/>
                <a:cs typeface="Segoe UI Black" panose="020B0A02040204020203" pitchFamily="34" charset="0"/>
              </a:endParaRPr>
            </a:p>
          </p:txBody>
        </p:sp>
        <p:sp>
          <p:nvSpPr>
            <p:cNvPr id="38" name="圆角矩形 29">
              <a:extLst>
                <a:ext uri="{FF2B5EF4-FFF2-40B4-BE49-F238E27FC236}">
                  <a16:creationId xmlns:a16="http://schemas.microsoft.com/office/drawing/2014/main" id="{5CE12468-1D69-4225-A4F6-843A2FD821DD}"/>
                </a:ext>
              </a:extLst>
            </p:cNvPr>
            <p:cNvSpPr/>
            <p:nvPr/>
          </p:nvSpPr>
          <p:spPr>
            <a:xfrm>
              <a:off x="8314788" y="1195315"/>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B</a:t>
              </a:r>
              <a:endParaRPr lang="zh-CN" altLang="en-US" sz="1000">
                <a:latin typeface="Segoe UI Black" panose="020B0A02040204020203" pitchFamily="34" charset="0"/>
                <a:cs typeface="Segoe UI Black" panose="020B0A02040204020203" pitchFamily="34" charset="0"/>
              </a:endParaRPr>
            </a:p>
          </p:txBody>
        </p:sp>
        <p:sp>
          <p:nvSpPr>
            <p:cNvPr id="39" name="圆角矩形 30">
              <a:extLst>
                <a:ext uri="{FF2B5EF4-FFF2-40B4-BE49-F238E27FC236}">
                  <a16:creationId xmlns:a16="http://schemas.microsoft.com/office/drawing/2014/main" id="{9C55FD72-BC4F-47FB-AD6E-BBC9A1793CE8}"/>
                </a:ext>
              </a:extLst>
            </p:cNvPr>
            <p:cNvSpPr/>
            <p:nvPr/>
          </p:nvSpPr>
          <p:spPr>
            <a:xfrm>
              <a:off x="6806738" y="2129037"/>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C</a:t>
              </a:r>
              <a:endParaRPr lang="zh-CN" altLang="en-US" sz="1000">
                <a:latin typeface="Segoe UI Black" panose="020B0A02040204020203" pitchFamily="34" charset="0"/>
                <a:cs typeface="Segoe UI Black" panose="020B0A02040204020203" pitchFamily="34" charset="0"/>
              </a:endParaRPr>
            </a:p>
          </p:txBody>
        </p:sp>
        <p:sp>
          <p:nvSpPr>
            <p:cNvPr id="40" name="圆角矩形 31">
              <a:extLst>
                <a:ext uri="{FF2B5EF4-FFF2-40B4-BE49-F238E27FC236}">
                  <a16:creationId xmlns:a16="http://schemas.microsoft.com/office/drawing/2014/main" id="{F394E112-66AD-4123-854A-7F53D8532516}"/>
                </a:ext>
              </a:extLst>
            </p:cNvPr>
            <p:cNvSpPr/>
            <p:nvPr/>
          </p:nvSpPr>
          <p:spPr>
            <a:xfrm>
              <a:off x="8314788" y="2129037"/>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D</a:t>
              </a:r>
              <a:endParaRPr lang="zh-CN" altLang="en-US" sz="1000">
                <a:latin typeface="Segoe UI Black" panose="020B0A02040204020203" pitchFamily="34" charset="0"/>
                <a:cs typeface="Segoe UI Black" panose="020B0A02040204020203" pitchFamily="34" charset="0"/>
              </a:endParaRPr>
            </a:p>
          </p:txBody>
        </p:sp>
        <p:cxnSp>
          <p:nvCxnSpPr>
            <p:cNvPr id="41" name="直接连接符 40">
              <a:extLst>
                <a:ext uri="{FF2B5EF4-FFF2-40B4-BE49-F238E27FC236}">
                  <a16:creationId xmlns:a16="http://schemas.microsoft.com/office/drawing/2014/main" id="{F4D5F1AD-43CA-49F9-BC2A-30E3AF0E283A}"/>
                </a:ext>
              </a:extLst>
            </p:cNvPr>
            <p:cNvCxnSpPr/>
            <p:nvPr/>
          </p:nvCxnSpPr>
          <p:spPr>
            <a:xfrm flipH="1">
              <a:off x="9883723" y="1495222"/>
              <a:ext cx="995787" cy="642002"/>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E0F81DB7-41D6-4599-A727-7304DADEE4DF}"/>
                </a:ext>
              </a:extLst>
            </p:cNvPr>
            <p:cNvCxnSpPr/>
            <p:nvPr/>
          </p:nvCxnSpPr>
          <p:spPr>
            <a:xfrm>
              <a:off x="9883723" y="1503410"/>
              <a:ext cx="995787" cy="63381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1172AACA-E594-4E9A-A58C-80BC067F2B51}"/>
                </a:ext>
              </a:extLst>
            </p:cNvPr>
            <p:cNvCxnSpPr/>
            <p:nvPr/>
          </p:nvCxnSpPr>
          <p:spPr>
            <a:xfrm>
              <a:off x="7056824" y="1503411"/>
              <a:ext cx="0" cy="62562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箭头连接符 43">
              <a:extLst>
                <a:ext uri="{FF2B5EF4-FFF2-40B4-BE49-F238E27FC236}">
                  <a16:creationId xmlns:a16="http://schemas.microsoft.com/office/drawing/2014/main" id="{1C2FC84F-44DE-491D-A1B3-760550033DB4}"/>
                </a:ext>
              </a:extLst>
            </p:cNvPr>
            <p:cNvCxnSpPr/>
            <p:nvPr/>
          </p:nvCxnSpPr>
          <p:spPr>
            <a:xfrm>
              <a:off x="6806738" y="1801846"/>
              <a:ext cx="2020313" cy="0"/>
            </a:xfrm>
            <a:prstGeom prst="straightConnector1">
              <a:avLst/>
            </a:prstGeom>
            <a:noFill/>
            <a:ln w="101600" cap="sq">
              <a:solidFill>
                <a:schemeClr val="accent1">
                  <a:lumMod val="7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5" name="文本框 44">
              <a:extLst>
                <a:ext uri="{FF2B5EF4-FFF2-40B4-BE49-F238E27FC236}">
                  <a16:creationId xmlns:a16="http://schemas.microsoft.com/office/drawing/2014/main" id="{52B817B4-8937-4150-BB84-E5C022A983B9}"/>
                </a:ext>
              </a:extLst>
            </p:cNvPr>
            <p:cNvSpPr txBox="1"/>
            <p:nvPr/>
          </p:nvSpPr>
          <p:spPr>
            <a:xfrm rot="16200000">
              <a:off x="7632228" y="1474223"/>
              <a:ext cx="369332" cy="411331"/>
            </a:xfrm>
            <a:prstGeom prst="rect">
              <a:avLst/>
            </a:prstGeom>
            <a:noFill/>
          </p:spPr>
          <p:txBody>
            <a:bodyPr vert="eaVert" wrap="none" rtlCol="0">
              <a:spAutoFit/>
            </a:bodyPr>
            <a:lstStyle/>
            <a:p>
              <a:r>
                <a:rPr lang="en-US" altLang="zh-CN" sz="1200" b="1">
                  <a:latin typeface="微软雅黑" panose="020B0503020204020204" pitchFamily="34" charset="-122"/>
                  <a:ea typeface="微软雅黑" panose="020B0503020204020204" pitchFamily="34" charset="-122"/>
                </a:rPr>
                <a:t>BUS</a:t>
              </a:r>
              <a:endParaRPr lang="zh-CN" altLang="en-US" sz="1200" b="1" baseline="-2500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72E70D8-A161-401C-B0F7-C8E28B28792C}"/>
                </a:ext>
              </a:extLst>
            </p:cNvPr>
            <p:cNvSpPr txBox="1"/>
            <p:nvPr/>
          </p:nvSpPr>
          <p:spPr>
            <a:xfrm rot="16200000">
              <a:off x="10196950" y="2037023"/>
              <a:ext cx="369332" cy="1169551"/>
            </a:xfrm>
            <a:prstGeom prst="rect">
              <a:avLst/>
            </a:prstGeom>
            <a:noFill/>
          </p:spPr>
          <p:txBody>
            <a:bodyPr vert="eaVert" wrap="none" rtlCol="0">
              <a:spAutoFit/>
            </a:bodyPr>
            <a:lstStyle/>
            <a:p>
              <a:r>
                <a:rPr lang="zh-CN" altLang="en-US" sz="1200" b="1">
                  <a:latin typeface="微软雅黑" panose="020B0503020204020204" pitchFamily="34" charset="-122"/>
                  <a:ea typeface="微软雅黑" panose="020B0503020204020204" pitchFamily="34" charset="-122"/>
                </a:rPr>
                <a:t>点对点分散连接</a:t>
              </a:r>
              <a:endParaRPr lang="zh-CN" altLang="en-US" sz="1200" b="1" baseline="-2500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2EE7F451-55CF-4D2B-99EC-52BA704D5B7A}"/>
                </a:ext>
              </a:extLst>
            </p:cNvPr>
            <p:cNvSpPr txBox="1"/>
            <p:nvPr/>
          </p:nvSpPr>
          <p:spPr>
            <a:xfrm rot="16200000">
              <a:off x="7632228" y="2105778"/>
              <a:ext cx="369332" cy="1015663"/>
            </a:xfrm>
            <a:prstGeom prst="rect">
              <a:avLst/>
            </a:prstGeom>
            <a:noFill/>
          </p:spPr>
          <p:txBody>
            <a:bodyPr vert="eaVert" wrap="none" rtlCol="0">
              <a:spAutoFit/>
            </a:bodyPr>
            <a:lstStyle/>
            <a:p>
              <a:r>
                <a:rPr lang="zh-CN" altLang="en-US" sz="1200" b="1">
                  <a:latin typeface="微软雅黑" panose="020B0503020204020204" pitchFamily="34" charset="-122"/>
                  <a:ea typeface="微软雅黑" panose="020B0503020204020204" pitchFamily="34" charset="-122"/>
                </a:rPr>
                <a:t>共享总线连接</a:t>
              </a:r>
              <a:endParaRPr lang="zh-CN" altLang="en-US" sz="1200" b="1" baseline="-2500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en-US" altLang="zh-CN"/>
              <a:t>VESA video electronics standard association</a:t>
            </a:r>
          </a:p>
        </p:txBody>
      </p:sp>
      <p:sp>
        <p:nvSpPr>
          <p:cNvPr id="49156" name="矩形 3"/>
          <p:cNvSpPr>
            <a:spLocks noGrp="1" noChangeArrowheads="1"/>
          </p:cNvSpPr>
          <p:nvPr>
            <p:ph type="body" idx="1"/>
          </p:nvPr>
        </p:nvSpPr>
        <p:spPr>
          <a:xfrm>
            <a:off x="487822" y="942764"/>
            <a:ext cx="11210192" cy="5637024"/>
          </a:xfrm>
        </p:spPr>
        <p:txBody>
          <a:bodyPr>
            <a:normAutofit lnSpcReduction="10000"/>
          </a:bodyPr>
          <a:lstStyle/>
          <a:p>
            <a:r>
              <a:rPr lang="en-US" altLang="zh-CN" dirty="0"/>
              <a:t>VESA</a:t>
            </a:r>
            <a:r>
              <a:rPr lang="zh-CN" altLang="en-US" dirty="0"/>
              <a:t>）总线是 </a:t>
            </a:r>
            <a:r>
              <a:rPr lang="en-US" altLang="zh-CN" dirty="0"/>
              <a:t>1992</a:t>
            </a:r>
            <a:r>
              <a:rPr lang="zh-CN" altLang="en-US" dirty="0"/>
              <a:t>年由</a:t>
            </a:r>
            <a:r>
              <a:rPr lang="en-US" altLang="zh-CN" dirty="0"/>
              <a:t>60</a:t>
            </a:r>
            <a:r>
              <a:rPr lang="zh-CN" altLang="en-US" dirty="0"/>
              <a:t>家附件卡制造商联合推出的一种局部总线，简称为</a:t>
            </a:r>
            <a:r>
              <a:rPr lang="en-US" altLang="zh-CN" dirty="0"/>
              <a:t>VL(VESA local bus)</a:t>
            </a:r>
            <a:r>
              <a:rPr lang="zh-CN" altLang="en-US" dirty="0"/>
              <a:t>总线 </a:t>
            </a:r>
          </a:p>
          <a:p>
            <a:r>
              <a:rPr lang="zh-CN" altLang="en-US" dirty="0"/>
              <a:t>该总线系统考虑到</a:t>
            </a:r>
            <a:r>
              <a:rPr lang="en-US" altLang="zh-CN" dirty="0"/>
              <a:t>CPU</a:t>
            </a:r>
            <a:r>
              <a:rPr lang="zh-CN" altLang="en-US" dirty="0"/>
              <a:t>与主存和</a:t>
            </a:r>
            <a:r>
              <a:rPr lang="en-US" altLang="zh-CN" dirty="0"/>
              <a:t>Cache</a:t>
            </a:r>
            <a:r>
              <a:rPr lang="zh-CN" altLang="en-US" dirty="0"/>
              <a:t>的直接相连，通常把这部分总线称为</a:t>
            </a:r>
            <a:r>
              <a:rPr lang="en-US" altLang="zh-CN" dirty="0"/>
              <a:t>CPU</a:t>
            </a:r>
            <a:r>
              <a:rPr lang="zh-CN" altLang="en-US" dirty="0"/>
              <a:t>总线或主总线，其他设备通过</a:t>
            </a:r>
            <a:r>
              <a:rPr lang="en-US" altLang="zh-CN" dirty="0"/>
              <a:t>VL</a:t>
            </a:r>
            <a:r>
              <a:rPr lang="zh-CN" altLang="en-US" dirty="0"/>
              <a:t>总线与</a:t>
            </a:r>
            <a:r>
              <a:rPr lang="en-US" altLang="zh-CN" dirty="0"/>
              <a:t>CPU</a:t>
            </a:r>
            <a:r>
              <a:rPr lang="zh-CN" altLang="en-US" dirty="0"/>
              <a:t>总线相连，所以</a:t>
            </a:r>
            <a:r>
              <a:rPr lang="en-US" altLang="zh-CN" dirty="0"/>
              <a:t>VL</a:t>
            </a:r>
            <a:r>
              <a:rPr lang="zh-CN" altLang="en-US" dirty="0"/>
              <a:t>总线被称为局部总线。</a:t>
            </a:r>
          </a:p>
          <a:p>
            <a:r>
              <a:rPr lang="zh-CN" altLang="en-US" dirty="0"/>
              <a:t>数据、地址总线宽度均为</a:t>
            </a:r>
            <a:r>
              <a:rPr lang="en-US" altLang="zh-CN" dirty="0"/>
              <a:t>32</a:t>
            </a:r>
            <a:r>
              <a:rPr lang="zh-CN" altLang="en-US" dirty="0"/>
              <a:t>位。寻址空间为</a:t>
            </a:r>
            <a:r>
              <a:rPr lang="en-US" altLang="zh-CN" dirty="0"/>
              <a:t>4GB</a:t>
            </a:r>
            <a:r>
              <a:rPr lang="zh-CN" altLang="en-US" dirty="0"/>
              <a:t>。总线最高传输率为</a:t>
            </a:r>
            <a:r>
              <a:rPr lang="en-US" altLang="zh-CN" dirty="0"/>
              <a:t>133MB/S. </a:t>
            </a:r>
          </a:p>
          <a:p>
            <a:r>
              <a:rPr lang="zh-CN" altLang="en-US" dirty="0"/>
              <a:t>是一种高速、高效的局部总线，可支持</a:t>
            </a:r>
            <a:r>
              <a:rPr lang="en-US" altLang="zh-CN" dirty="0"/>
              <a:t>386SX</a:t>
            </a:r>
            <a:r>
              <a:rPr lang="zh-CN" altLang="en-US" dirty="0"/>
              <a:t>、</a:t>
            </a:r>
            <a:r>
              <a:rPr lang="en-US" altLang="zh-CN" dirty="0"/>
              <a:t>386DX</a:t>
            </a:r>
            <a:r>
              <a:rPr lang="zh-CN" altLang="en-US" dirty="0"/>
              <a:t>、</a:t>
            </a:r>
            <a:r>
              <a:rPr lang="en-US" altLang="zh-CN" dirty="0"/>
              <a:t>486SX</a:t>
            </a:r>
            <a:r>
              <a:rPr lang="zh-CN" altLang="en-US" dirty="0"/>
              <a:t>、</a:t>
            </a:r>
            <a:r>
              <a:rPr lang="en-US" altLang="zh-CN" dirty="0"/>
              <a:t>486DX</a:t>
            </a:r>
            <a:r>
              <a:rPr lang="zh-CN" altLang="en-US" dirty="0"/>
              <a:t>及奔腾微处理器。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Grp="1" noChangeArrowheads="1"/>
          </p:cNvSpPr>
          <p:nvPr>
            <p:ph type="title"/>
          </p:nvPr>
        </p:nvSpPr>
        <p:spPr/>
        <p:txBody>
          <a:bodyPr/>
          <a:lstStyle/>
          <a:p>
            <a:r>
              <a:rPr lang="en-US" altLang="zh-CN"/>
              <a:t>PCI</a:t>
            </a:r>
          </a:p>
        </p:txBody>
      </p:sp>
      <p:sp>
        <p:nvSpPr>
          <p:cNvPr id="50180" name="矩形 3"/>
          <p:cNvSpPr>
            <a:spLocks noGrp="1" noChangeArrowheads="1"/>
          </p:cNvSpPr>
          <p:nvPr>
            <p:ph type="body" idx="1"/>
          </p:nvPr>
        </p:nvSpPr>
        <p:spPr>
          <a:xfrm>
            <a:off x="487822" y="942764"/>
            <a:ext cx="11031078" cy="5637024"/>
          </a:xfrm>
        </p:spPr>
        <p:txBody>
          <a:bodyPr/>
          <a:lstStyle/>
          <a:p>
            <a:r>
              <a:rPr lang="en-US" altLang="zh-CN" dirty="0"/>
              <a:t>PCI</a:t>
            </a:r>
            <a:r>
              <a:rPr lang="zh-CN" altLang="en-US" dirty="0"/>
              <a:t>（</a:t>
            </a:r>
            <a:r>
              <a:rPr lang="en-US" altLang="zh-CN" dirty="0"/>
              <a:t>Peripheral Component Interconnect</a:t>
            </a:r>
            <a:r>
              <a:rPr lang="zh-CN" altLang="en-US" dirty="0"/>
              <a:t>是美国</a:t>
            </a:r>
            <a:r>
              <a:rPr lang="en-US" altLang="zh-CN" dirty="0"/>
              <a:t>SIG </a:t>
            </a:r>
            <a:r>
              <a:rPr lang="zh-CN" altLang="en-US" dirty="0"/>
              <a:t>（即美国计算机协会专业集团）推出的新一代</a:t>
            </a:r>
            <a:r>
              <a:rPr lang="en-US" altLang="zh-CN" dirty="0"/>
              <a:t>64</a:t>
            </a:r>
            <a:r>
              <a:rPr lang="zh-CN" altLang="en-US" dirty="0"/>
              <a:t>位总线。频率为</a:t>
            </a:r>
            <a:r>
              <a:rPr lang="en-US" altLang="zh-CN" dirty="0"/>
              <a:t>33MHz</a:t>
            </a:r>
            <a:r>
              <a:rPr lang="zh-CN" altLang="en-US" dirty="0"/>
              <a:t>，峰值传输率为</a:t>
            </a:r>
            <a:r>
              <a:rPr lang="en-US" altLang="zh-CN" dirty="0"/>
              <a:t>132Mbyte/s</a:t>
            </a:r>
            <a:r>
              <a:rPr lang="zh-CN" altLang="en-US" dirty="0"/>
              <a:t>。 </a:t>
            </a:r>
          </a:p>
          <a:p>
            <a:r>
              <a:rPr lang="en-US" altLang="zh-CN" dirty="0"/>
              <a:t>486</a:t>
            </a:r>
            <a:r>
              <a:rPr lang="zh-CN" altLang="en-US" dirty="0"/>
              <a:t>系列采用</a:t>
            </a:r>
            <a:r>
              <a:rPr lang="en-US" altLang="zh-CN" dirty="0"/>
              <a:t>ISA</a:t>
            </a:r>
            <a:r>
              <a:rPr lang="zh-CN" altLang="en-US" dirty="0"/>
              <a:t>和</a:t>
            </a:r>
            <a:r>
              <a:rPr lang="en-US" altLang="zh-CN" dirty="0"/>
              <a:t>EISA</a:t>
            </a:r>
            <a:r>
              <a:rPr lang="zh-CN" altLang="en-US" dirty="0"/>
              <a:t>总线，而奔腾或</a:t>
            </a:r>
            <a:r>
              <a:rPr lang="en-US" altLang="zh-CN" dirty="0"/>
              <a:t>586</a:t>
            </a:r>
            <a:r>
              <a:rPr lang="zh-CN" altLang="en-US" dirty="0"/>
              <a:t>系列主板采用了</a:t>
            </a:r>
            <a:r>
              <a:rPr lang="en-US" altLang="zh-CN" dirty="0"/>
              <a:t>PCI</a:t>
            </a:r>
            <a:r>
              <a:rPr lang="zh-CN" altLang="en-US" dirty="0"/>
              <a:t>总线。</a:t>
            </a:r>
            <a:r>
              <a:rPr lang="en-US" altLang="zh-CN" dirty="0"/>
              <a:t>586</a:t>
            </a:r>
            <a:r>
              <a:rPr lang="zh-CN" altLang="en-US" dirty="0"/>
              <a:t>系列主板应该淘汰传统的</a:t>
            </a:r>
            <a:r>
              <a:rPr lang="en-US" altLang="zh-CN" dirty="0"/>
              <a:t>EISA</a:t>
            </a:r>
            <a:r>
              <a:rPr lang="zh-CN" altLang="en-US" dirty="0"/>
              <a:t>总线，但很多用户还在使用</a:t>
            </a:r>
            <a:r>
              <a:rPr lang="en-US" altLang="zh-CN" dirty="0"/>
              <a:t>ISA</a:t>
            </a:r>
            <a:r>
              <a:rPr lang="zh-CN" altLang="en-US" dirty="0"/>
              <a:t>总线或</a:t>
            </a:r>
            <a:r>
              <a:rPr lang="en-US" altLang="zh-CN" dirty="0"/>
              <a:t>EISA</a:t>
            </a:r>
            <a:r>
              <a:rPr lang="zh-CN" altLang="en-US" dirty="0"/>
              <a:t>总线接口卡，所以大多数</a:t>
            </a:r>
            <a:r>
              <a:rPr lang="en-US" altLang="zh-CN" dirty="0"/>
              <a:t>586</a:t>
            </a:r>
            <a:r>
              <a:rPr lang="zh-CN" altLang="en-US" dirty="0"/>
              <a:t>系列主板仍保留了</a:t>
            </a:r>
            <a:r>
              <a:rPr lang="en-US" altLang="zh-CN" dirty="0"/>
              <a:t>EISA</a:t>
            </a:r>
            <a:r>
              <a:rPr lang="zh-CN" altLang="en-US" dirty="0"/>
              <a:t>总线。 </a:t>
            </a:r>
          </a:p>
          <a:p>
            <a:endParaRPr lang="en-US" altLang="zh-CN" dirty="0"/>
          </a:p>
        </p:txBody>
      </p:sp>
      <p:pic>
        <p:nvPicPr>
          <p:cNvPr id="9"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4149080"/>
            <a:ext cx="3267394" cy="2564904"/>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pPr eaLnBrk="1" hangingPunct="1"/>
            <a:r>
              <a:rPr lang="en-US" altLang="zh-CN">
                <a:latin typeface="宋体" panose="02010600030101010101" pitchFamily="2" charset="-122"/>
              </a:rPr>
              <a:t>PCI</a:t>
            </a:r>
            <a:r>
              <a:rPr lang="zh-CN" altLang="en-US">
                <a:latin typeface="宋体" panose="02010600030101010101" pitchFamily="2" charset="-122"/>
              </a:rPr>
              <a:t>总线结构</a:t>
            </a:r>
          </a:p>
        </p:txBody>
      </p:sp>
      <p:sp>
        <p:nvSpPr>
          <p:cNvPr id="51204" name="矩形 4"/>
          <p:cNvSpPr>
            <a:spLocks noChangeArrowheads="1"/>
          </p:cNvSpPr>
          <p:nvPr/>
        </p:nvSpPr>
        <p:spPr bwMode="auto">
          <a:xfrm>
            <a:off x="3214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5" name="矩形 5"/>
          <p:cNvSpPr>
            <a:spLocks noChangeArrowheads="1"/>
          </p:cNvSpPr>
          <p:nvPr/>
        </p:nvSpPr>
        <p:spPr bwMode="auto">
          <a:xfrm>
            <a:off x="46624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6" name="矩形 6"/>
          <p:cNvSpPr>
            <a:spLocks noChangeArrowheads="1"/>
          </p:cNvSpPr>
          <p:nvPr/>
        </p:nvSpPr>
        <p:spPr bwMode="auto">
          <a:xfrm>
            <a:off x="6262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latin typeface="Times New Roman" panose="02020603050405020304" pitchFamily="18" charset="0"/>
                <a:ea typeface="宋体" panose="02010600030101010101" pitchFamily="2" charset="-122"/>
              </a:rPr>
              <a:t>主存</a:t>
            </a:r>
          </a:p>
          <a:p>
            <a:pPr algn="ctr"/>
            <a:r>
              <a:rPr kumimoji="1" lang="zh-CN" altLang="en-US" sz="1400">
                <a:latin typeface="Times New Roman" panose="02020603050405020304" pitchFamily="18" charset="0"/>
                <a:ea typeface="宋体" panose="02010600030101010101" pitchFamily="2" charset="-122"/>
              </a:rPr>
              <a:t>控制器</a:t>
            </a:r>
          </a:p>
        </p:txBody>
      </p:sp>
      <p:sp>
        <p:nvSpPr>
          <p:cNvPr id="51207" name="矩形 7"/>
          <p:cNvSpPr>
            <a:spLocks noChangeArrowheads="1"/>
          </p:cNvSpPr>
          <p:nvPr/>
        </p:nvSpPr>
        <p:spPr bwMode="auto">
          <a:xfrm>
            <a:off x="78628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主存</a:t>
            </a:r>
          </a:p>
        </p:txBody>
      </p:sp>
      <p:sp>
        <p:nvSpPr>
          <p:cNvPr id="51208" name="矩形 8"/>
          <p:cNvSpPr>
            <a:spLocks noChangeArrowheads="1"/>
          </p:cNvSpPr>
          <p:nvPr/>
        </p:nvSpPr>
        <p:spPr bwMode="auto">
          <a:xfrm>
            <a:off x="30622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09" name="矩形 9"/>
          <p:cNvSpPr>
            <a:spLocks noChangeArrowheads="1"/>
          </p:cNvSpPr>
          <p:nvPr/>
        </p:nvSpPr>
        <p:spPr bwMode="auto">
          <a:xfrm>
            <a:off x="43576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1600">
              <a:latin typeface="Times New Roman" panose="02020603050405020304" pitchFamily="18" charset="0"/>
              <a:ea typeface="宋体" panose="02010600030101010101" pitchFamily="2" charset="-122"/>
            </a:endParaRPr>
          </a:p>
          <a:p>
            <a:pPr algn="ctr"/>
            <a:endParaRPr kumimoji="1" lang="en-US" altLang="zh-CN" sz="1600">
              <a:latin typeface="Times New Roman" panose="02020603050405020304" pitchFamily="18" charset="0"/>
              <a:ea typeface="宋体" panose="02010600030101010101" pitchFamily="2" charset="-122"/>
            </a:endParaRPr>
          </a:p>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a:p>
            <a:pPr algn="ctr"/>
            <a:endParaRPr kumimoji="1" lang="en-US" altLang="zh-CN" sz="2400">
              <a:latin typeface="Times New Roman" panose="02020603050405020304" pitchFamily="18" charset="0"/>
              <a:ea typeface="宋体" panose="02010600030101010101" pitchFamily="2" charset="-122"/>
            </a:endParaRPr>
          </a:p>
        </p:txBody>
      </p:sp>
      <p:sp>
        <p:nvSpPr>
          <p:cNvPr id="51210" name="矩形 10"/>
          <p:cNvSpPr>
            <a:spLocks noChangeArrowheads="1"/>
          </p:cNvSpPr>
          <p:nvPr/>
        </p:nvSpPr>
        <p:spPr bwMode="auto">
          <a:xfrm>
            <a:off x="5576888" y="2780184"/>
            <a:ext cx="990600" cy="3810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a:latin typeface="Times New Roman" panose="02020603050405020304" pitchFamily="18" charset="0"/>
                <a:ea typeface="宋体" panose="02010600030101010101" pitchFamily="2" charset="-122"/>
              </a:rPr>
              <a:t>HOST</a:t>
            </a:r>
            <a:r>
              <a:rPr kumimoji="1" lang="zh-CN" altLang="en-US" sz="1400">
                <a:latin typeface="Times New Roman" panose="02020603050405020304" pitchFamily="18" charset="0"/>
                <a:ea typeface="宋体" panose="02010600030101010101" pitchFamily="2" charset="-122"/>
              </a:rPr>
              <a:t>桥</a:t>
            </a:r>
          </a:p>
        </p:txBody>
      </p:sp>
      <p:sp>
        <p:nvSpPr>
          <p:cNvPr id="51211" name="矩形 11"/>
          <p:cNvSpPr>
            <a:spLocks noChangeArrowheads="1"/>
          </p:cNvSpPr>
          <p:nvPr/>
        </p:nvSpPr>
        <p:spPr bwMode="auto">
          <a:xfrm>
            <a:off x="7024688" y="2703984"/>
            <a:ext cx="22860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latin typeface="Times New Roman" panose="02020603050405020304" pitchFamily="18" charset="0"/>
                <a:ea typeface="宋体" panose="02010600030101010101" pitchFamily="2" charset="-122"/>
              </a:rPr>
              <a:t>主设备    目标设备</a:t>
            </a:r>
          </a:p>
        </p:txBody>
      </p:sp>
      <p:sp>
        <p:nvSpPr>
          <p:cNvPr id="51212" name="矩形 12"/>
          <p:cNvSpPr>
            <a:spLocks noChangeArrowheads="1"/>
          </p:cNvSpPr>
          <p:nvPr/>
        </p:nvSpPr>
        <p:spPr bwMode="auto">
          <a:xfrm>
            <a:off x="34432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PCI/LEGACY</a:t>
            </a:r>
            <a:r>
              <a:rPr kumimoji="1" lang="zh-CN" altLang="en-US" sz="1600">
                <a:latin typeface="Times New Roman" panose="02020603050405020304" pitchFamily="18" charset="0"/>
                <a:ea typeface="宋体" panose="02010600030101010101" pitchFamily="2" charset="-122"/>
              </a:rPr>
              <a:t>总线桥</a:t>
            </a:r>
          </a:p>
        </p:txBody>
      </p:sp>
      <p:sp>
        <p:nvSpPr>
          <p:cNvPr id="51213" name="矩形 13"/>
          <p:cNvSpPr>
            <a:spLocks noChangeArrowheads="1"/>
          </p:cNvSpPr>
          <p:nvPr/>
        </p:nvSpPr>
        <p:spPr bwMode="auto">
          <a:xfrm>
            <a:off x="66436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PCI/PCI</a:t>
            </a:r>
            <a:r>
              <a:rPr kumimoji="1" lang="zh-CN" altLang="en-US" sz="1600">
                <a:latin typeface="Times New Roman" panose="02020603050405020304" pitchFamily="18" charset="0"/>
                <a:ea typeface="宋体" panose="02010600030101010101" pitchFamily="2" charset="-122"/>
              </a:rPr>
              <a:t>桥</a:t>
            </a:r>
          </a:p>
        </p:txBody>
      </p:sp>
      <p:sp>
        <p:nvSpPr>
          <p:cNvPr id="51214" name="矩形 14"/>
          <p:cNvSpPr>
            <a:spLocks noChangeArrowheads="1"/>
          </p:cNvSpPr>
          <p:nvPr/>
        </p:nvSpPr>
        <p:spPr bwMode="auto">
          <a:xfrm>
            <a:off x="28336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p>
        </p:txBody>
      </p:sp>
      <p:sp>
        <p:nvSpPr>
          <p:cNvPr id="51215" name="矩形 15"/>
          <p:cNvSpPr>
            <a:spLocks noChangeArrowheads="1"/>
          </p:cNvSpPr>
          <p:nvPr/>
        </p:nvSpPr>
        <p:spPr bwMode="auto">
          <a:xfrm>
            <a:off x="40528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2400">
              <a:latin typeface="Times New Roman" panose="02020603050405020304" pitchFamily="18" charset="0"/>
              <a:ea typeface="宋体" panose="02010600030101010101" pitchFamily="2" charset="-122"/>
            </a:endParaRPr>
          </a:p>
        </p:txBody>
      </p:sp>
      <p:sp>
        <p:nvSpPr>
          <p:cNvPr id="51216" name="矩形 16"/>
          <p:cNvSpPr>
            <a:spLocks noChangeArrowheads="1"/>
          </p:cNvSpPr>
          <p:nvPr/>
        </p:nvSpPr>
        <p:spPr bwMode="auto">
          <a:xfrm>
            <a:off x="66436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17" name="矩形 17"/>
          <p:cNvSpPr>
            <a:spLocks noChangeArrowheads="1"/>
          </p:cNvSpPr>
          <p:nvPr/>
        </p:nvSpPr>
        <p:spPr bwMode="auto">
          <a:xfrm>
            <a:off x="80152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22" name="直线 22"/>
          <p:cNvSpPr>
            <a:spLocks noChangeShapeType="1"/>
          </p:cNvSpPr>
          <p:nvPr/>
        </p:nvSpPr>
        <p:spPr bwMode="auto">
          <a:xfrm>
            <a:off x="36718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3" name="直线 23"/>
          <p:cNvSpPr>
            <a:spLocks noChangeShapeType="1"/>
          </p:cNvSpPr>
          <p:nvPr/>
        </p:nvSpPr>
        <p:spPr bwMode="auto">
          <a:xfrm>
            <a:off x="5119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4" name="直线 24"/>
          <p:cNvSpPr>
            <a:spLocks noChangeShapeType="1"/>
          </p:cNvSpPr>
          <p:nvPr/>
        </p:nvSpPr>
        <p:spPr bwMode="auto">
          <a:xfrm>
            <a:off x="6643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5" name="直线 25"/>
          <p:cNvSpPr>
            <a:spLocks noChangeShapeType="1"/>
          </p:cNvSpPr>
          <p:nvPr/>
        </p:nvSpPr>
        <p:spPr bwMode="auto">
          <a:xfrm>
            <a:off x="35194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6" name="直线 26"/>
          <p:cNvSpPr>
            <a:spLocks noChangeShapeType="1"/>
          </p:cNvSpPr>
          <p:nvPr/>
        </p:nvSpPr>
        <p:spPr bwMode="auto">
          <a:xfrm>
            <a:off x="4814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7" name="直线 27"/>
          <p:cNvSpPr>
            <a:spLocks noChangeShapeType="1"/>
          </p:cNvSpPr>
          <p:nvPr/>
        </p:nvSpPr>
        <p:spPr bwMode="auto">
          <a:xfrm>
            <a:off x="6110288" y="3161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8" name="直线 28"/>
          <p:cNvSpPr>
            <a:spLocks noChangeShapeType="1"/>
          </p:cNvSpPr>
          <p:nvPr/>
        </p:nvSpPr>
        <p:spPr bwMode="auto">
          <a:xfrm>
            <a:off x="8243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9" name="直线 29"/>
          <p:cNvSpPr>
            <a:spLocks noChangeShapeType="1"/>
          </p:cNvSpPr>
          <p:nvPr/>
        </p:nvSpPr>
        <p:spPr bwMode="auto">
          <a:xfrm>
            <a:off x="43576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0" name="直线 30"/>
          <p:cNvSpPr>
            <a:spLocks noChangeShapeType="1"/>
          </p:cNvSpPr>
          <p:nvPr/>
        </p:nvSpPr>
        <p:spPr bwMode="auto">
          <a:xfrm>
            <a:off x="4357688" y="4304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1" name="直线 31"/>
          <p:cNvSpPr>
            <a:spLocks noChangeShapeType="1"/>
          </p:cNvSpPr>
          <p:nvPr/>
        </p:nvSpPr>
        <p:spPr bwMode="auto">
          <a:xfrm>
            <a:off x="75580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2" name="直线 32"/>
          <p:cNvSpPr>
            <a:spLocks noChangeShapeType="1"/>
          </p:cNvSpPr>
          <p:nvPr/>
        </p:nvSpPr>
        <p:spPr bwMode="auto">
          <a:xfrm>
            <a:off x="7558088" y="4304184"/>
            <a:ext cx="0" cy="2870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3" name="直线 33"/>
          <p:cNvSpPr>
            <a:spLocks noChangeShapeType="1"/>
          </p:cNvSpPr>
          <p:nvPr/>
        </p:nvSpPr>
        <p:spPr bwMode="auto">
          <a:xfrm>
            <a:off x="33670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4" name="直线 34"/>
          <p:cNvSpPr>
            <a:spLocks noChangeShapeType="1"/>
          </p:cNvSpPr>
          <p:nvPr/>
        </p:nvSpPr>
        <p:spPr bwMode="auto">
          <a:xfrm>
            <a:off x="47386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5" name="直线 35"/>
          <p:cNvSpPr>
            <a:spLocks noChangeShapeType="1"/>
          </p:cNvSpPr>
          <p:nvPr/>
        </p:nvSpPr>
        <p:spPr bwMode="auto">
          <a:xfrm>
            <a:off x="71008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6" name="直线 36"/>
          <p:cNvSpPr>
            <a:spLocks noChangeShapeType="1"/>
          </p:cNvSpPr>
          <p:nvPr/>
        </p:nvSpPr>
        <p:spPr bwMode="auto">
          <a:xfrm>
            <a:off x="85486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7" name="直线 37"/>
          <p:cNvSpPr>
            <a:spLocks noChangeShapeType="1"/>
          </p:cNvSpPr>
          <p:nvPr/>
        </p:nvSpPr>
        <p:spPr bwMode="auto">
          <a:xfrm>
            <a:off x="6110288" y="23229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8" name="直线 38"/>
          <p:cNvSpPr>
            <a:spLocks noChangeShapeType="1"/>
          </p:cNvSpPr>
          <p:nvPr/>
        </p:nvSpPr>
        <p:spPr bwMode="auto">
          <a:xfrm>
            <a:off x="7253288" y="1713384"/>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9" name="文本框 39"/>
          <p:cNvSpPr txBox="1">
            <a:spLocks noChangeArrowheads="1"/>
          </p:cNvSpPr>
          <p:nvPr/>
        </p:nvSpPr>
        <p:spPr bwMode="auto">
          <a:xfrm>
            <a:off x="7161213" y="198008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HOST</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0" name="文本框 40"/>
          <p:cNvSpPr txBox="1">
            <a:spLocks noChangeArrowheads="1"/>
          </p:cNvSpPr>
          <p:nvPr/>
        </p:nvSpPr>
        <p:spPr bwMode="auto">
          <a:xfrm>
            <a:off x="5016976" y="3580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1" name="文本框 41"/>
          <p:cNvSpPr txBox="1">
            <a:spLocks noChangeArrowheads="1"/>
          </p:cNvSpPr>
          <p:nvPr/>
        </p:nvSpPr>
        <p:spPr bwMode="auto">
          <a:xfrm>
            <a:off x="7379176" y="4723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2" name="文本框 42"/>
          <p:cNvSpPr txBox="1">
            <a:spLocks noChangeArrowheads="1"/>
          </p:cNvSpPr>
          <p:nvPr/>
        </p:nvSpPr>
        <p:spPr bwMode="auto">
          <a:xfrm>
            <a:off x="3443289" y="4685184"/>
            <a:ext cx="22447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600">
                <a:solidFill>
                  <a:schemeClr val="tx1"/>
                </a:solidFill>
                <a:latin typeface="Times New Roman" panose="02020603050405020304" pitchFamily="18" charset="0"/>
                <a:ea typeface="宋体" panose="02010600030101010101" pitchFamily="2" charset="-122"/>
              </a:rPr>
              <a:t>LEGACY</a:t>
            </a:r>
            <a:r>
              <a:rPr kumimoji="1" lang="zh-CN" altLang="en-US" sz="1600">
                <a:solidFill>
                  <a:schemeClr val="tx1"/>
                </a:solidFill>
                <a:latin typeface="Times New Roman" panose="02020603050405020304" pitchFamily="18" charset="0"/>
                <a:ea typeface="宋体" panose="02010600030101010101" pitchFamily="2" charset="-122"/>
              </a:rPr>
              <a:t>总线（遗留）</a:t>
            </a:r>
          </a:p>
        </p:txBody>
      </p:sp>
      <p:sp>
        <p:nvSpPr>
          <p:cNvPr id="51219" name="直线 19"/>
          <p:cNvSpPr>
            <a:spLocks noChangeShapeType="1"/>
          </p:cNvSpPr>
          <p:nvPr/>
        </p:nvSpPr>
        <p:spPr bwMode="auto">
          <a:xfrm>
            <a:off x="2757488" y="35421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18" name="直线 18"/>
          <p:cNvSpPr>
            <a:spLocks noChangeShapeType="1"/>
          </p:cNvSpPr>
          <p:nvPr/>
        </p:nvSpPr>
        <p:spPr bwMode="auto">
          <a:xfrm>
            <a:off x="2833688" y="23229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0" name="直线 20"/>
          <p:cNvSpPr>
            <a:spLocks noChangeShapeType="1"/>
          </p:cNvSpPr>
          <p:nvPr/>
        </p:nvSpPr>
        <p:spPr bwMode="auto">
          <a:xfrm>
            <a:off x="26050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1" name="直线 21"/>
          <p:cNvSpPr>
            <a:spLocks noChangeShapeType="1"/>
          </p:cNvSpPr>
          <p:nvPr/>
        </p:nvSpPr>
        <p:spPr bwMode="auto">
          <a:xfrm>
            <a:off x="63388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2"/>
          <p:cNvSpPr>
            <a:spLocks noGrp="1" noChangeArrowheads="1"/>
          </p:cNvSpPr>
          <p:nvPr>
            <p:ph type="title"/>
          </p:nvPr>
        </p:nvSpPr>
        <p:spPr/>
        <p:txBody>
          <a:bodyPr/>
          <a:lstStyle/>
          <a:p>
            <a:r>
              <a:rPr lang="en-US" altLang="zh-CN"/>
              <a:t>PCI</a:t>
            </a:r>
            <a:r>
              <a:rPr lang="zh-CN" altLang="en-US"/>
              <a:t>总线特点</a:t>
            </a:r>
          </a:p>
        </p:txBody>
      </p:sp>
      <p:sp>
        <p:nvSpPr>
          <p:cNvPr id="52228" name="矩形 3"/>
          <p:cNvSpPr>
            <a:spLocks noGrp="1" noChangeArrowheads="1"/>
          </p:cNvSpPr>
          <p:nvPr>
            <p:ph type="body" idx="1"/>
          </p:nvPr>
        </p:nvSpPr>
        <p:spPr>
          <a:xfrm>
            <a:off x="487822" y="942764"/>
            <a:ext cx="11315295" cy="5637024"/>
          </a:xfrm>
        </p:spPr>
        <p:txBody>
          <a:bodyPr>
            <a:normAutofit/>
          </a:bodyPr>
          <a:lstStyle/>
          <a:p>
            <a:r>
              <a:rPr lang="zh-CN" altLang="en-US" sz="2400" dirty="0"/>
              <a:t>支持总线主控技术，允许智能设备在适当的时候取得总线控制权以加速数据传输；</a:t>
            </a:r>
          </a:p>
          <a:p>
            <a:r>
              <a:rPr lang="zh-CN" altLang="en-US" sz="2400" dirty="0"/>
              <a:t>支持猝发传输模式。</a:t>
            </a:r>
          </a:p>
          <a:p>
            <a:r>
              <a:rPr lang="zh-CN" altLang="en-US" sz="2400" dirty="0"/>
              <a:t>不受</a:t>
            </a:r>
            <a:r>
              <a:rPr lang="en-US" altLang="zh-CN" sz="2400" dirty="0"/>
              <a:t>CPU</a:t>
            </a:r>
            <a:r>
              <a:rPr lang="zh-CN" altLang="en-US" sz="2400" dirty="0"/>
              <a:t>速度和结构的限制；</a:t>
            </a:r>
          </a:p>
          <a:p>
            <a:r>
              <a:rPr lang="zh-CN" altLang="en-US" sz="2400" dirty="0"/>
              <a:t>与 </a:t>
            </a:r>
            <a:r>
              <a:rPr lang="en-US" altLang="zh-CN" sz="2400" dirty="0"/>
              <a:t>ISA</a:t>
            </a:r>
            <a:r>
              <a:rPr lang="zh-CN" altLang="en-US" sz="2400" dirty="0"/>
              <a:t>／</a:t>
            </a:r>
            <a:r>
              <a:rPr lang="en-US" altLang="zh-CN" sz="2400" dirty="0"/>
              <a:t>EISA</a:t>
            </a:r>
            <a:r>
              <a:rPr lang="zh-CN" altLang="en-US" sz="2400" dirty="0"/>
              <a:t>／</a:t>
            </a:r>
            <a:r>
              <a:rPr lang="en-US" altLang="zh-CN" sz="2400" dirty="0"/>
              <a:t>MCA</a:t>
            </a:r>
            <a:r>
              <a:rPr lang="zh-CN" altLang="en-US" sz="2400" dirty="0"/>
              <a:t>兼容；</a:t>
            </a:r>
          </a:p>
          <a:p>
            <a:r>
              <a:rPr lang="zh-CN" altLang="en-US" sz="2400" dirty="0"/>
              <a:t>预留扩展空间，支持</a:t>
            </a:r>
            <a:r>
              <a:rPr lang="en-US" altLang="zh-CN" sz="2400" dirty="0"/>
              <a:t>64b</a:t>
            </a:r>
            <a:r>
              <a:rPr lang="zh-CN" altLang="en-US" sz="2400" dirty="0"/>
              <a:t>数据和地址；</a:t>
            </a:r>
          </a:p>
          <a:p>
            <a:r>
              <a:rPr lang="zh-CN" altLang="en-US" sz="2400" dirty="0"/>
              <a:t>数据宽度</a:t>
            </a:r>
            <a:r>
              <a:rPr lang="en-US" altLang="zh-CN" sz="2400" dirty="0"/>
              <a:t>32</a:t>
            </a:r>
            <a:r>
              <a:rPr lang="zh-CN" altLang="en-US" sz="2400" dirty="0"/>
              <a:t>位，时钟频率</a:t>
            </a:r>
            <a:r>
              <a:rPr lang="en-US" altLang="zh-CN" sz="2400" dirty="0"/>
              <a:t>33MHz</a:t>
            </a:r>
            <a:r>
              <a:rPr lang="zh-CN" altLang="en-US" sz="2400" dirty="0"/>
              <a:t>，最大数据传输速率为</a:t>
            </a:r>
            <a:r>
              <a:rPr lang="en-US" altLang="zh-CN" sz="2400" dirty="0"/>
              <a:t>133MB/s</a:t>
            </a:r>
            <a:r>
              <a:rPr lang="zh-CN" altLang="en-US" sz="2400" dirty="0"/>
              <a:t>；</a:t>
            </a:r>
          </a:p>
          <a:p>
            <a:r>
              <a:rPr lang="zh-CN" altLang="en-US" sz="2400" dirty="0"/>
              <a:t>同步时序、集中式仲裁。</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r>
              <a:rPr lang="en-US" altLang="zh-CN"/>
              <a:t>PCI</a:t>
            </a:r>
            <a:r>
              <a:rPr lang="zh-CN" altLang="en-US"/>
              <a:t>总线局限性</a:t>
            </a:r>
          </a:p>
        </p:txBody>
      </p:sp>
      <p:sp>
        <p:nvSpPr>
          <p:cNvPr id="53252" name="矩形 3"/>
          <p:cNvSpPr>
            <a:spLocks noGrp="1" noChangeArrowheads="1"/>
          </p:cNvSpPr>
          <p:nvPr>
            <p:ph type="body" idx="1"/>
          </p:nvPr>
        </p:nvSpPr>
        <p:spPr>
          <a:xfrm>
            <a:off x="487822" y="942764"/>
            <a:ext cx="11031078" cy="5637024"/>
          </a:xfrm>
        </p:spPr>
        <p:txBody>
          <a:bodyPr/>
          <a:lstStyle/>
          <a:p>
            <a:r>
              <a:rPr lang="zh-CN" altLang="en-US" dirty="0"/>
              <a:t>多</a:t>
            </a:r>
            <a:r>
              <a:rPr lang="en-US" altLang="zh-CN" dirty="0"/>
              <a:t>PCI</a:t>
            </a:r>
            <a:r>
              <a:rPr lang="zh-CN" altLang="en-US" dirty="0"/>
              <a:t>设备共享总线的带宽。  </a:t>
            </a:r>
          </a:p>
          <a:p>
            <a:r>
              <a:rPr lang="zh-CN" altLang="en-US" dirty="0"/>
              <a:t>多</a:t>
            </a:r>
            <a:r>
              <a:rPr lang="en-US" altLang="zh-CN" dirty="0"/>
              <a:t>PCI</a:t>
            </a:r>
            <a:r>
              <a:rPr lang="zh-CN" altLang="en-US" dirty="0"/>
              <a:t>设备共享一组信号线， 因此受插板插入位置的影响， 会产生微妙的信号畸变。</a:t>
            </a:r>
            <a:endParaRPr lang="en-US" altLang="zh-CN" dirty="0"/>
          </a:p>
          <a:p>
            <a:r>
              <a:rPr lang="zh-CN" altLang="en-US" dirty="0"/>
              <a:t>实际上在</a:t>
            </a:r>
            <a:r>
              <a:rPr lang="en-US" altLang="zh-CN" dirty="0"/>
              <a:t>33MHz</a:t>
            </a:r>
            <a:r>
              <a:rPr lang="zh-CN" altLang="en-US" dirty="0"/>
              <a:t>的</a:t>
            </a:r>
            <a:r>
              <a:rPr lang="en-US" altLang="zh-CN" dirty="0"/>
              <a:t>PCI</a:t>
            </a:r>
            <a:r>
              <a:rPr lang="zh-CN" altLang="en-US" dirty="0"/>
              <a:t>总线情况下，只能用到</a:t>
            </a:r>
            <a:r>
              <a:rPr lang="en-US" altLang="zh-CN" dirty="0"/>
              <a:t>4</a:t>
            </a:r>
            <a:r>
              <a:rPr lang="zh-CN" altLang="en-US" dirty="0"/>
              <a:t>个插 槽；在</a:t>
            </a:r>
            <a:r>
              <a:rPr lang="en-US" altLang="zh-CN" dirty="0"/>
              <a:t>66MHz </a:t>
            </a:r>
            <a:r>
              <a:rPr lang="zh-CN" altLang="en-US" dirty="0"/>
              <a:t>下，只能用到</a:t>
            </a:r>
            <a:r>
              <a:rPr lang="en-US" altLang="zh-CN" dirty="0"/>
              <a:t>2</a:t>
            </a:r>
            <a:r>
              <a:rPr lang="zh-CN" altLang="en-US" dirty="0"/>
              <a:t>个插 槽。 </a:t>
            </a:r>
          </a:p>
          <a:p>
            <a:r>
              <a:rPr lang="zh-CN" altLang="en-US" dirty="0"/>
              <a:t>在</a:t>
            </a:r>
            <a:r>
              <a:rPr lang="en-US" altLang="zh-CN" dirty="0"/>
              <a:t>PCI </a:t>
            </a:r>
            <a:r>
              <a:rPr lang="zh-CN" altLang="en-US" dirty="0"/>
              <a:t>总线中是采用内存映射</a:t>
            </a:r>
            <a:r>
              <a:rPr lang="en-US" altLang="zh-CN" dirty="0"/>
              <a:t>I/O</a:t>
            </a:r>
            <a:r>
              <a:rPr lang="zh-CN" altLang="en-US" dirty="0"/>
              <a:t>，这也影响了系统的整体性能。</a:t>
            </a:r>
            <a:r>
              <a:rPr lang="en-US" altLang="zh-CN" dirty="0"/>
              <a:t>CPU</a:t>
            </a:r>
            <a:r>
              <a:rPr lang="zh-CN" altLang="en-US" dirty="0"/>
              <a:t>读写动作频率要与</a:t>
            </a:r>
            <a:r>
              <a:rPr lang="en-US" altLang="zh-CN" dirty="0"/>
              <a:t>PCI</a:t>
            </a:r>
            <a:r>
              <a:rPr lang="zh-CN" altLang="en-US" dirty="0"/>
              <a:t>总线的动作频率同步，所以就延缓了</a:t>
            </a:r>
            <a:r>
              <a:rPr lang="en-US" altLang="zh-CN" dirty="0"/>
              <a:t>CPU</a:t>
            </a:r>
            <a:r>
              <a:rPr lang="zh-CN" altLang="en-US" dirty="0"/>
              <a:t>指令的执行速度。</a:t>
            </a:r>
          </a:p>
          <a:p>
            <a:endParaRPr lang="zh-CN" altLang="en-US" dirty="0"/>
          </a:p>
          <a:p>
            <a:endParaRPr lang="en-US" altLang="zh-CN"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r>
              <a:rPr lang="en-US" altLang="zh-CN"/>
              <a:t>AGP</a:t>
            </a:r>
          </a:p>
        </p:txBody>
      </p:sp>
      <p:sp>
        <p:nvSpPr>
          <p:cNvPr id="54276" name="矩形 3"/>
          <p:cNvSpPr>
            <a:spLocks noGrp="1" noChangeArrowheads="1"/>
          </p:cNvSpPr>
          <p:nvPr>
            <p:ph type="body" idx="1"/>
          </p:nvPr>
        </p:nvSpPr>
        <p:spPr>
          <a:xfrm>
            <a:off x="487822" y="942764"/>
            <a:ext cx="11031078" cy="5637024"/>
          </a:xfrm>
        </p:spPr>
        <p:txBody>
          <a:bodyPr/>
          <a:lstStyle/>
          <a:p>
            <a:r>
              <a:rPr lang="zh-CN" altLang="en-US" dirty="0"/>
              <a:t>处理器是发展速度最快的设备，为了消除外围设备的连接瓶颈，需不停的改进总线技术，其中为了适应个别硬件设备对于传输带宽的急剧增长的需求，局部总线的改进更是频繁。</a:t>
            </a:r>
          </a:p>
          <a:p>
            <a:r>
              <a:rPr lang="en-US" altLang="zh-CN" dirty="0"/>
              <a:t>AGP</a:t>
            </a:r>
            <a:r>
              <a:rPr lang="zh-CN" altLang="en-US" dirty="0"/>
              <a:t>总线就是局部总线的一种。</a:t>
            </a:r>
            <a:r>
              <a:rPr lang="en-US" altLang="zh-CN" dirty="0"/>
              <a:t>AGP</a:t>
            </a:r>
            <a:r>
              <a:rPr lang="zh-CN" altLang="en-US" dirty="0"/>
              <a:t>（</a:t>
            </a:r>
            <a:r>
              <a:rPr lang="en-US" altLang="zh-CN" dirty="0"/>
              <a:t>Accelerated Graphics Port</a:t>
            </a:r>
            <a:r>
              <a:rPr lang="zh-CN" altLang="en-US" dirty="0"/>
              <a:t>）即高速图形接口。专用于连接主板上的控制芯片和</a:t>
            </a:r>
            <a:r>
              <a:rPr lang="en-US" altLang="zh-CN" dirty="0"/>
              <a:t>AGP</a:t>
            </a:r>
            <a:r>
              <a:rPr lang="zh-CN" altLang="en-US" dirty="0"/>
              <a:t>显示适配卡，为提高视频带宽而设计的总线规范。 </a:t>
            </a:r>
          </a:p>
        </p:txBody>
      </p:sp>
      <p:pic>
        <p:nvPicPr>
          <p:cNvPr id="54277" name="图片 5" descr="0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6161" y="4247576"/>
            <a:ext cx="2917525" cy="242178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pic>
        <p:nvPicPr>
          <p:cNvPr id="55299" name="图片 2" descr="agp-or-pci-or-i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69" y="1297731"/>
            <a:ext cx="5206999" cy="5039395"/>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en-US" altLang="zh-CN"/>
              <a:t>AGP</a:t>
            </a:r>
          </a:p>
        </p:txBody>
      </p:sp>
      <p:sp>
        <p:nvSpPr>
          <p:cNvPr id="56324"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AGP 1.0</a:t>
            </a:r>
            <a:r>
              <a:rPr lang="zh-CN" altLang="en-US" dirty="0"/>
              <a:t>规范</a:t>
            </a:r>
            <a:r>
              <a:rPr lang="en-US" altLang="zh-CN" dirty="0"/>
              <a:t>1.0</a:t>
            </a:r>
            <a:r>
              <a:rPr lang="zh-CN" altLang="en-US" dirty="0"/>
              <a:t>版由</a:t>
            </a:r>
            <a:r>
              <a:rPr lang="en-US" altLang="zh-CN" dirty="0"/>
              <a:t>Intel</a:t>
            </a:r>
            <a:r>
              <a:rPr lang="zh-CN" altLang="en-US" dirty="0"/>
              <a:t>于</a:t>
            </a:r>
            <a:r>
              <a:rPr lang="en-US" altLang="zh-CN" dirty="0"/>
              <a:t>1996</a:t>
            </a:r>
            <a:r>
              <a:rPr lang="zh-CN" altLang="en-US" dirty="0"/>
              <a:t>年</a:t>
            </a:r>
            <a:r>
              <a:rPr lang="en-US" altLang="zh-CN" dirty="0"/>
              <a:t>7</a:t>
            </a:r>
            <a:r>
              <a:rPr lang="zh-CN" altLang="en-US" dirty="0"/>
              <a:t>月发布，工作频率为</a:t>
            </a:r>
            <a:r>
              <a:rPr lang="en-US" altLang="zh-CN" dirty="0"/>
              <a:t>66MHz</a:t>
            </a:r>
            <a:r>
              <a:rPr lang="zh-CN" altLang="en-US" dirty="0"/>
              <a:t>，工作电压为</a:t>
            </a:r>
            <a:r>
              <a:rPr lang="en-US" altLang="zh-CN" dirty="0"/>
              <a:t>3.3v</a:t>
            </a:r>
            <a:r>
              <a:rPr lang="zh-CN" altLang="en-US" dirty="0"/>
              <a:t>，分为</a:t>
            </a:r>
            <a:r>
              <a:rPr lang="en-US" altLang="zh-CN" dirty="0"/>
              <a:t>1x</a:t>
            </a:r>
            <a:r>
              <a:rPr lang="zh-CN" altLang="en-US" dirty="0"/>
              <a:t>和</a:t>
            </a:r>
            <a:r>
              <a:rPr lang="en-US" altLang="zh-CN" dirty="0"/>
              <a:t>2x</a:t>
            </a:r>
            <a:r>
              <a:rPr lang="zh-CN" altLang="en-US" dirty="0"/>
              <a:t>模式，数据传输带宽分别为</a:t>
            </a:r>
            <a:r>
              <a:rPr lang="en-US" altLang="zh-CN" dirty="0"/>
              <a:t>266MB/s</a:t>
            </a:r>
            <a:r>
              <a:rPr lang="zh-CN" altLang="en-US" dirty="0"/>
              <a:t>和</a:t>
            </a:r>
            <a:r>
              <a:rPr lang="en-US" altLang="zh-CN" dirty="0"/>
              <a:t>533MB/s</a:t>
            </a:r>
            <a:r>
              <a:rPr lang="zh-CN" altLang="en-US" dirty="0"/>
              <a:t>。</a:t>
            </a:r>
          </a:p>
          <a:p>
            <a:r>
              <a:rPr lang="en-US" altLang="zh-CN" dirty="0"/>
              <a:t>1998</a:t>
            </a:r>
            <a:r>
              <a:rPr lang="zh-CN" altLang="en-US" dirty="0"/>
              <a:t>年</a:t>
            </a:r>
            <a:r>
              <a:rPr lang="en-US" altLang="zh-CN" dirty="0"/>
              <a:t>5</a:t>
            </a:r>
            <a:r>
              <a:rPr lang="zh-CN" altLang="en-US" dirty="0"/>
              <a:t>月份，</a:t>
            </a:r>
            <a:r>
              <a:rPr lang="en-US" altLang="zh-CN" dirty="0"/>
              <a:t>AGP 2.0</a:t>
            </a:r>
            <a:r>
              <a:rPr lang="zh-CN" altLang="en-US" dirty="0"/>
              <a:t>版规范发布，工作电压降低到了</a:t>
            </a:r>
            <a:r>
              <a:rPr lang="en-US" altLang="zh-CN" dirty="0"/>
              <a:t>1.5v</a:t>
            </a:r>
            <a:r>
              <a:rPr lang="zh-CN" altLang="en-US" dirty="0"/>
              <a:t>，并且增加了</a:t>
            </a:r>
            <a:r>
              <a:rPr lang="en-US" altLang="zh-CN" dirty="0"/>
              <a:t>4x</a:t>
            </a:r>
            <a:r>
              <a:rPr lang="zh-CN" altLang="en-US" dirty="0"/>
              <a:t>模式，数据传输率为</a:t>
            </a:r>
            <a:r>
              <a:rPr lang="en-US" altLang="zh-CN" dirty="0"/>
              <a:t>1066MB/s.</a:t>
            </a:r>
          </a:p>
          <a:p>
            <a:r>
              <a:rPr lang="en-US" altLang="zh-CN" dirty="0"/>
              <a:t>AGP</a:t>
            </a:r>
            <a:r>
              <a:rPr lang="zh-CN" altLang="en-US" dirty="0"/>
              <a:t>总线独立于</a:t>
            </a:r>
            <a:r>
              <a:rPr lang="en-US" altLang="zh-CN" dirty="0"/>
              <a:t>PCI</a:t>
            </a:r>
            <a:r>
              <a:rPr lang="zh-CN" altLang="en-US" dirty="0"/>
              <a:t>总线，在具有</a:t>
            </a:r>
            <a:r>
              <a:rPr lang="en-US" altLang="zh-CN" dirty="0"/>
              <a:t>AGP</a:t>
            </a:r>
            <a:r>
              <a:rPr lang="zh-CN" altLang="en-US" dirty="0"/>
              <a:t>总线的系统中，</a:t>
            </a:r>
            <a:r>
              <a:rPr lang="en-US" altLang="zh-CN" dirty="0"/>
              <a:t>PCI</a:t>
            </a:r>
            <a:r>
              <a:rPr lang="zh-CN" altLang="en-US" dirty="0"/>
              <a:t>总线可以被用于其它的数据传输，比如</a:t>
            </a:r>
            <a:r>
              <a:rPr lang="en-US" altLang="zh-CN" dirty="0"/>
              <a:t>IDE/ATA</a:t>
            </a:r>
            <a:r>
              <a:rPr lang="zh-CN" altLang="en-US" dirty="0"/>
              <a:t>、</a:t>
            </a:r>
            <a:r>
              <a:rPr lang="en-US" altLang="zh-CN" dirty="0"/>
              <a:t>USB</a:t>
            </a:r>
            <a:r>
              <a:rPr lang="zh-CN" altLang="en-US" dirty="0"/>
              <a:t>控制器等等的数据传输。</a:t>
            </a:r>
          </a:p>
          <a:p>
            <a:r>
              <a:rPr lang="en-US" altLang="zh-CN" dirty="0"/>
              <a:t>AGP</a:t>
            </a:r>
            <a:r>
              <a:rPr lang="zh-CN" altLang="en-US" dirty="0"/>
              <a:t>可以带来更快的视频性能，而且还允许</a:t>
            </a:r>
            <a:r>
              <a:rPr lang="en-US" altLang="zh-CN" dirty="0"/>
              <a:t>AGP</a:t>
            </a:r>
            <a:r>
              <a:rPr lang="zh-CN" altLang="en-US" dirty="0"/>
              <a:t>显卡直接访问系统内存，缓解了对于显存容量的需要，有效的控制了显卡的制造成本。 </a:t>
            </a:r>
          </a:p>
          <a:p>
            <a:endParaRPr lang="en-US" altLang="zh-C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2"/>
          <p:cNvSpPr>
            <a:spLocks noGrp="1" noChangeArrowheads="1"/>
          </p:cNvSpPr>
          <p:nvPr>
            <p:ph type="title"/>
          </p:nvPr>
        </p:nvSpPr>
        <p:spPr/>
        <p:txBody>
          <a:bodyPr/>
          <a:lstStyle/>
          <a:p>
            <a:pPr eaLnBrk="1" hangingPunct="1"/>
            <a:r>
              <a:rPr lang="en-US" altLang="zh-CN"/>
              <a:t>Today</a:t>
            </a:r>
            <a:r>
              <a:rPr lang="en-US" altLang="zh-CN">
                <a:latin typeface="Arial" panose="020B0604020202020204" pitchFamily="34" charset="0"/>
              </a:rPr>
              <a:t>’</a:t>
            </a:r>
            <a:r>
              <a:rPr lang="en-US" altLang="zh-CN"/>
              <a:t>s PC</a:t>
            </a:r>
          </a:p>
        </p:txBody>
      </p:sp>
      <p:pic>
        <p:nvPicPr>
          <p:cNvPr id="58372" name="图片 4" descr="1450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076" y="1130300"/>
            <a:ext cx="5071024" cy="510698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a:extLst>
              <a:ext uri="{FF2B5EF4-FFF2-40B4-BE49-F238E27FC236}">
                <a16:creationId xmlns:a16="http://schemas.microsoft.com/office/drawing/2014/main" id="{14A45C6F-9C68-4983-A4A7-6F69CE1D58C2}"/>
              </a:ext>
            </a:extLst>
          </p:cNvPr>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p:txBody>
          <a:bodyPr/>
          <a:lstStyle/>
          <a:p>
            <a:r>
              <a:rPr lang="zh-CN" altLang="en-US">
                <a:latin typeface="+mj-ea"/>
                <a:ea typeface="+mj-ea"/>
              </a:rPr>
              <a:t>采用前端总线的南北桥结构 </a:t>
            </a:r>
            <a:r>
              <a:rPr lang="en-US" altLang="zh-CN">
                <a:ea typeface="宋体" panose="02010600030101010101" pitchFamily="2" charset="-122"/>
              </a:rPr>
              <a:t>IA-64</a:t>
            </a:r>
            <a:endParaRPr lang="en-US" altLang="zh-CN" dirty="0">
              <a:latin typeface="+mj-ea"/>
              <a:ea typeface="+mj-ea"/>
            </a:endParaRPr>
          </a:p>
        </p:txBody>
      </p:sp>
      <p:grpSp>
        <p:nvGrpSpPr>
          <p:cNvPr id="78" name="组合 77">
            <a:extLst>
              <a:ext uri="{FF2B5EF4-FFF2-40B4-BE49-F238E27FC236}">
                <a16:creationId xmlns:a16="http://schemas.microsoft.com/office/drawing/2014/main" id="{A3D32651-0157-408E-A001-B6D1AD51166C}"/>
              </a:ext>
            </a:extLst>
          </p:cNvPr>
          <p:cNvGrpSpPr/>
          <p:nvPr/>
        </p:nvGrpSpPr>
        <p:grpSpPr>
          <a:xfrm>
            <a:off x="2346733" y="2088682"/>
            <a:ext cx="1400354" cy="1400354"/>
            <a:chOff x="7462345" y="2301766"/>
            <a:chExt cx="1408386" cy="1408386"/>
          </a:xfrm>
        </p:grpSpPr>
        <p:sp>
          <p:nvSpPr>
            <p:cNvPr id="79" name="矩形 78">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a:extLst>
              <a:ext uri="{FF2B5EF4-FFF2-40B4-BE49-F238E27FC236}">
                <a16:creationId xmlns:a16="http://schemas.microsoft.com/office/drawing/2014/main" id="{E0DA35A7-94E6-44CE-BAD1-4D81403C6F80}"/>
              </a:ext>
            </a:extLst>
          </p:cNvPr>
          <p:cNvGrpSpPr/>
          <p:nvPr/>
        </p:nvGrpSpPr>
        <p:grpSpPr>
          <a:xfrm>
            <a:off x="806653" y="2582072"/>
            <a:ext cx="1091983" cy="397115"/>
            <a:chOff x="1678806" y="2245486"/>
            <a:chExt cx="1657321" cy="399393"/>
          </a:xfrm>
        </p:grpSpPr>
        <p:sp>
          <p:nvSpPr>
            <p:cNvPr id="8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699DDB0-BB48-4348-8199-C0F24D7C76AE}"/>
                </a:ext>
              </a:extLst>
            </p:cNvPr>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a:extLst>
              <a:ext uri="{FF2B5EF4-FFF2-40B4-BE49-F238E27FC236}">
                <a16:creationId xmlns:a16="http://schemas.microsoft.com/office/drawing/2014/main" id="{8B7C2EBC-5369-473F-AB29-E55E99C1027F}"/>
              </a:ext>
            </a:extLst>
          </p:cNvPr>
          <p:cNvGrpSpPr/>
          <p:nvPr/>
        </p:nvGrpSpPr>
        <p:grpSpPr>
          <a:xfrm>
            <a:off x="4213223" y="2233865"/>
            <a:ext cx="1149618" cy="397115"/>
            <a:chOff x="1507328" y="2245486"/>
            <a:chExt cx="1828799" cy="399393"/>
          </a:xfrm>
        </p:grpSpPr>
        <p:sp>
          <p:nvSpPr>
            <p:cNvPr id="85"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a:extLst>
              <a:ext uri="{FF2B5EF4-FFF2-40B4-BE49-F238E27FC236}">
                <a16:creationId xmlns:a16="http://schemas.microsoft.com/office/drawing/2014/main" id="{1556E945-162F-4055-9CF6-93DBF27DD980}"/>
              </a:ext>
            </a:extLst>
          </p:cNvPr>
          <p:cNvGrpSpPr/>
          <p:nvPr/>
        </p:nvGrpSpPr>
        <p:grpSpPr>
          <a:xfrm>
            <a:off x="4213223" y="2921482"/>
            <a:ext cx="1149618" cy="397115"/>
            <a:chOff x="1507328" y="2245486"/>
            <a:chExt cx="1828799" cy="399393"/>
          </a:xfrm>
        </p:grpSpPr>
        <p:sp>
          <p:nvSpPr>
            <p:cNvPr id="88"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a:extLst>
              <a:ext uri="{FF2B5EF4-FFF2-40B4-BE49-F238E27FC236}">
                <a16:creationId xmlns:a16="http://schemas.microsoft.com/office/drawing/2014/main" id="{97361067-2C67-4EE1-A10C-90A2DD24CC47}"/>
              </a:ext>
            </a:extLst>
          </p:cNvPr>
          <p:cNvGrpSpPr/>
          <p:nvPr/>
        </p:nvGrpSpPr>
        <p:grpSpPr>
          <a:xfrm>
            <a:off x="4213223" y="3769300"/>
            <a:ext cx="1149618" cy="461665"/>
            <a:chOff x="1507328" y="2214349"/>
            <a:chExt cx="1828799" cy="464313"/>
          </a:xfrm>
        </p:grpSpPr>
        <p:sp>
          <p:nvSpPr>
            <p:cNvPr id="91"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F50261E-9751-42E3-8703-2C6D4618E43D}"/>
                </a:ext>
              </a:extLst>
            </p:cNvPr>
            <p:cNvSpPr txBox="1"/>
            <p:nvPr/>
          </p:nvSpPr>
          <p:spPr>
            <a:xfrm>
              <a:off x="1718678" y="2214349"/>
              <a:ext cx="144534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Channel</a:t>
              </a:r>
            </a:p>
            <a:p>
              <a:pPr algn="ctr"/>
              <a:r>
                <a:rPr lang="en-US" altLang="zh-CN" sz="1200" b="1">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a:extLst>
              <a:ext uri="{FF2B5EF4-FFF2-40B4-BE49-F238E27FC236}">
                <a16:creationId xmlns:a16="http://schemas.microsoft.com/office/drawing/2014/main" id="{AC183693-635D-4000-9AD9-CAE139A2D5B2}"/>
              </a:ext>
            </a:extLst>
          </p:cNvPr>
          <p:cNvGrpSpPr/>
          <p:nvPr/>
        </p:nvGrpSpPr>
        <p:grpSpPr>
          <a:xfrm>
            <a:off x="4213223" y="4800090"/>
            <a:ext cx="1149618" cy="397116"/>
            <a:chOff x="1507328" y="2245486"/>
            <a:chExt cx="1828799" cy="399393"/>
          </a:xfrm>
        </p:grpSpPr>
        <p:sp>
          <p:nvSpPr>
            <p:cNvPr id="97"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8FA8FB2D-35A5-4A99-A870-7F663D1682EC}"/>
                </a:ext>
              </a:extLst>
            </p:cNvPr>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a:extLst>
              <a:ext uri="{FF2B5EF4-FFF2-40B4-BE49-F238E27FC236}">
                <a16:creationId xmlns:a16="http://schemas.microsoft.com/office/drawing/2014/main" id="{EC4A3EB3-13C3-4B6B-AD9F-DC29D56D42F0}"/>
              </a:ext>
            </a:extLst>
          </p:cNvPr>
          <p:cNvGrpSpPr/>
          <p:nvPr/>
        </p:nvGrpSpPr>
        <p:grpSpPr>
          <a:xfrm>
            <a:off x="2468777" y="5532073"/>
            <a:ext cx="1147751" cy="397116"/>
            <a:chOff x="1507328" y="2245486"/>
            <a:chExt cx="1828799" cy="399393"/>
          </a:xfrm>
        </p:grpSpPr>
        <p:sp>
          <p:nvSpPr>
            <p:cNvPr id="100"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303E6E6-C39C-4CDE-8DA0-4B6152555826}"/>
                </a:ext>
              </a:extLst>
            </p:cNvPr>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a:extLst>
              <a:ext uri="{FF2B5EF4-FFF2-40B4-BE49-F238E27FC236}">
                <a16:creationId xmlns:a16="http://schemas.microsoft.com/office/drawing/2014/main" id="{24D6AF7D-BC3A-4CE1-A743-887131B0AF81}"/>
              </a:ext>
            </a:extLst>
          </p:cNvPr>
          <p:cNvGrpSpPr/>
          <p:nvPr/>
        </p:nvGrpSpPr>
        <p:grpSpPr>
          <a:xfrm>
            <a:off x="2322334" y="1127572"/>
            <a:ext cx="1459053" cy="484446"/>
            <a:chOff x="5463655" y="1339091"/>
            <a:chExt cx="1467422" cy="487224"/>
          </a:xfrm>
        </p:grpSpPr>
        <p:sp>
          <p:nvSpPr>
            <p:cNvPr id="103" name="矩形 102">
              <a:extLst>
                <a:ext uri="{FF2B5EF4-FFF2-40B4-BE49-F238E27FC236}">
                  <a16:creationId xmlns:a16="http://schemas.microsoft.com/office/drawing/2014/main" id="{66C8B0D9-2915-4740-BCFC-305A2FDB8944}"/>
                </a:ext>
              </a:extLst>
            </p:cNvPr>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66BE758F-048F-44C7-A403-564CB4B97D62}"/>
                </a:ext>
              </a:extLst>
            </p:cNvPr>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a:extLst>
              <a:ext uri="{FF2B5EF4-FFF2-40B4-BE49-F238E27FC236}">
                <a16:creationId xmlns:a16="http://schemas.microsoft.com/office/drawing/2014/main" id="{46937F46-4EF2-4541-9D0B-A033CA10549A}"/>
              </a:ext>
            </a:extLst>
          </p:cNvPr>
          <p:cNvCxnSpPr>
            <a:cxnSpLocks/>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2F3128E-D57B-4BA4-AC74-8B4E036897D1}"/>
              </a:ext>
            </a:extLst>
          </p:cNvPr>
          <p:cNvCxnSpPr>
            <a:cxnSpLocks/>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9656DD0-1562-42E4-9B6F-A5C54AD6D2F0}"/>
              </a:ext>
            </a:extLst>
          </p:cNvPr>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17BA423-FC6A-4FE7-A73A-211E39E064F2}"/>
              </a:ext>
            </a:extLst>
          </p:cNvPr>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4B54A41-C422-4C40-A180-A7F2806CC912}"/>
              </a:ext>
            </a:extLst>
          </p:cNvPr>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89E52F9-D76C-485B-92B4-7EFE36A51313}"/>
              </a:ext>
            </a:extLst>
          </p:cNvPr>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8667E1E-A0F2-4545-AFCD-FFB569929229}"/>
              </a:ext>
            </a:extLst>
          </p:cNvPr>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E0B2D5B-7B5F-4874-9BAB-0F8094B2907A}"/>
              </a:ext>
            </a:extLst>
          </p:cNvPr>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A4E2DEB-AEDC-41D3-A264-C946A432E7A5}"/>
              </a:ext>
            </a:extLst>
          </p:cNvPr>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4700073E-B081-404B-96D6-EA98D557C6FA}"/>
              </a:ext>
            </a:extLst>
          </p:cNvPr>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7D27AFBB-244E-46DC-AC1A-FA6EE9840015}"/>
              </a:ext>
            </a:extLst>
          </p:cNvPr>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2F29170-966C-408C-BD06-8606507550CC}"/>
              </a:ext>
            </a:extLst>
          </p:cNvPr>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a:extLst>
              <a:ext uri="{FF2B5EF4-FFF2-40B4-BE49-F238E27FC236}">
                <a16:creationId xmlns:a16="http://schemas.microsoft.com/office/drawing/2014/main" id="{7603042F-E0E5-4D57-87A3-9E2420281484}"/>
              </a:ext>
            </a:extLst>
          </p:cNvPr>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a:extLst>
              <a:ext uri="{FF2B5EF4-FFF2-40B4-BE49-F238E27FC236}">
                <a16:creationId xmlns:a16="http://schemas.microsoft.com/office/drawing/2014/main" id="{CC054CB4-BD2E-4FD3-AC17-BF68EB2A8673}"/>
              </a:ext>
            </a:extLst>
          </p:cNvPr>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a:extLst>
              <a:ext uri="{FF2B5EF4-FFF2-40B4-BE49-F238E27FC236}">
                <a16:creationId xmlns:a16="http://schemas.microsoft.com/office/drawing/2014/main" id="{3AB14011-6517-494F-A839-9D123A4CA164}"/>
              </a:ext>
            </a:extLst>
          </p:cNvPr>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a:extLst>
              <a:ext uri="{FF2B5EF4-FFF2-40B4-BE49-F238E27FC236}">
                <a16:creationId xmlns:a16="http://schemas.microsoft.com/office/drawing/2014/main" id="{58F06A1C-0F5C-4215-AA11-66871A04BC46}"/>
              </a:ext>
            </a:extLst>
          </p:cNvPr>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a:extLst>
              <a:ext uri="{FF2B5EF4-FFF2-40B4-BE49-F238E27FC236}">
                <a16:creationId xmlns:a16="http://schemas.microsoft.com/office/drawing/2014/main" id="{BFF0AF56-1848-4B92-AF62-3802EF2F62FF}"/>
              </a:ext>
            </a:extLst>
          </p:cNvPr>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a:extLst>
              <a:ext uri="{FF2B5EF4-FFF2-40B4-BE49-F238E27FC236}">
                <a16:creationId xmlns:a16="http://schemas.microsoft.com/office/drawing/2014/main" id="{AF44D125-2B0F-45E7-8EE8-2AC3B966B1A5}"/>
              </a:ext>
            </a:extLst>
          </p:cNvPr>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a:extLst>
              <a:ext uri="{FF2B5EF4-FFF2-40B4-BE49-F238E27FC236}">
                <a16:creationId xmlns:a16="http://schemas.microsoft.com/office/drawing/2014/main" id="{B8E609D7-9E33-4E71-B417-A1FD61177CE1}"/>
              </a:ext>
            </a:extLst>
          </p:cNvPr>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a:extLst>
              <a:ext uri="{FF2B5EF4-FFF2-40B4-BE49-F238E27FC236}">
                <a16:creationId xmlns:a16="http://schemas.microsoft.com/office/drawing/2014/main" id="{6D305577-2DF6-49BF-BBAD-E1D07D2E4420}"/>
              </a:ext>
            </a:extLst>
          </p:cNvPr>
          <p:cNvGrpSpPr/>
          <p:nvPr/>
        </p:nvGrpSpPr>
        <p:grpSpPr>
          <a:xfrm>
            <a:off x="2346733" y="3795952"/>
            <a:ext cx="1400354" cy="1400354"/>
            <a:chOff x="7462345" y="2301766"/>
            <a:chExt cx="1408386" cy="1408386"/>
          </a:xfrm>
        </p:grpSpPr>
        <p:sp>
          <p:nvSpPr>
            <p:cNvPr id="126" name="矩形 12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a:extLst>
              <a:ext uri="{FF2B5EF4-FFF2-40B4-BE49-F238E27FC236}">
                <a16:creationId xmlns:a16="http://schemas.microsoft.com/office/drawing/2014/main" id="{E8EDFCB9-2AA3-4E21-92DD-1C7218B77889}"/>
              </a:ext>
            </a:extLst>
          </p:cNvPr>
          <p:cNvGrpSpPr/>
          <p:nvPr/>
        </p:nvGrpSpPr>
        <p:grpSpPr>
          <a:xfrm>
            <a:off x="334030" y="3998816"/>
            <a:ext cx="1568745" cy="461665"/>
            <a:chOff x="1507328" y="2222626"/>
            <a:chExt cx="1828799" cy="464313"/>
          </a:xfrm>
        </p:grpSpPr>
        <p:sp>
          <p:nvSpPr>
            <p:cNvPr id="129"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F107A139-0E17-453F-9126-2B46C1A14CCD}"/>
                </a:ext>
              </a:extLst>
            </p:cNvPr>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a:extLst>
              <a:ext uri="{FF2B5EF4-FFF2-40B4-BE49-F238E27FC236}">
                <a16:creationId xmlns:a16="http://schemas.microsoft.com/office/drawing/2014/main" id="{C205A254-C2A6-40DF-BCF6-175999960832}"/>
              </a:ext>
            </a:extLst>
          </p:cNvPr>
          <p:cNvGrpSpPr/>
          <p:nvPr/>
        </p:nvGrpSpPr>
        <p:grpSpPr>
          <a:xfrm>
            <a:off x="679757" y="4496130"/>
            <a:ext cx="1208203" cy="461665"/>
            <a:chOff x="1507328" y="2222626"/>
            <a:chExt cx="1828799" cy="464313"/>
          </a:xfrm>
        </p:grpSpPr>
        <p:sp>
          <p:nvSpPr>
            <p:cNvPr id="132"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CCD465E1-231D-414F-B1F3-6F16A8145F95}"/>
                </a:ext>
              </a:extLst>
            </p:cNvPr>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a:extLst>
              <a:ext uri="{FF2B5EF4-FFF2-40B4-BE49-F238E27FC236}">
                <a16:creationId xmlns:a16="http://schemas.microsoft.com/office/drawing/2014/main" id="{C0A1E1BB-3E18-4C2F-B1AC-F108558825C3}"/>
              </a:ext>
            </a:extLst>
          </p:cNvPr>
          <p:cNvGrpSpPr/>
          <p:nvPr/>
        </p:nvGrpSpPr>
        <p:grpSpPr>
          <a:xfrm>
            <a:off x="5533378" y="4074541"/>
            <a:ext cx="416089" cy="902304"/>
            <a:chOff x="1507328" y="2245486"/>
            <a:chExt cx="1828799" cy="420141"/>
          </a:xfrm>
        </p:grpSpPr>
        <p:sp>
          <p:nvSpPr>
            <p:cNvPr id="94"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027DD4C9-3606-4CF9-8E3A-F2E29D52BBE0}"/>
                </a:ext>
              </a:extLst>
            </p:cNvPr>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136" name="组合 135">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201" name="矩形 200">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137" name="组合 13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199"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97"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95"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93"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191"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189"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187"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185"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183"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181"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179" name="矩形 178">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a:extLst>
                <a:ext uri="{FF2B5EF4-FFF2-40B4-BE49-F238E27FC236}">
                  <a16:creationId xmlns:a16="http://schemas.microsoft.com/office/drawing/2014/main" id="{46937F46-4EF2-4541-9D0B-A033CA10549A}"/>
                </a:ext>
              </a:extLst>
            </p:cNvPr>
            <p:cNvCxnSpPr>
              <a:cxnSpLocks/>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a:extLst>
                <a:ext uri="{FF2B5EF4-FFF2-40B4-BE49-F238E27FC236}">
                  <a16:creationId xmlns:a16="http://schemas.microsoft.com/office/drawing/2014/main" id="{58F06A1C-0F5C-4215-AA11-66871A04BC46}"/>
                </a:ext>
              </a:extLst>
            </p:cNvPr>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177" name="矩形 176">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dirty="0"/>
              <a:t>总线分类</a:t>
            </a:r>
          </a:p>
        </p:txBody>
      </p:sp>
      <p:sp>
        <p:nvSpPr>
          <p:cNvPr id="7172" name="矩形 3"/>
          <p:cNvSpPr>
            <a:spLocks noGrp="1" noChangeArrowheads="1"/>
          </p:cNvSpPr>
          <p:nvPr>
            <p:ph type="body" idx="1"/>
          </p:nvPr>
        </p:nvSpPr>
        <p:spPr/>
        <p:txBody>
          <a:bodyPr>
            <a:normAutofit fontScale="92500" lnSpcReduction="10000"/>
          </a:bodyPr>
          <a:lstStyle/>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总线</a:t>
            </a:r>
            <a:r>
              <a:rPr kumimoji="1" lang="zh-CN" altLang="zh-CN" b="1" dirty="0">
                <a:cs typeface="Times New Roman" panose="02020603050405020304" pitchFamily="18" charset="0"/>
              </a:rPr>
              <a:t>数量分</a:t>
            </a:r>
            <a:r>
              <a:rPr kumimoji="1" lang="en-US" altLang="zh-CN" b="1" dirty="0">
                <a:cs typeface="Times New Roman" panose="02020603050405020304" pitchFamily="18" charset="0"/>
              </a:rPr>
              <a:t>  </a:t>
            </a:r>
            <a:r>
              <a:rPr lang="zh-CN" altLang="zh-CN" dirty="0"/>
              <a:t>并行传输总线</a:t>
            </a:r>
            <a:r>
              <a:rPr lang="zh-CN" altLang="en-US" dirty="0"/>
              <a:t>、</a:t>
            </a:r>
            <a:r>
              <a:rPr lang="zh-CN" altLang="zh-CN" dirty="0"/>
              <a:t>串行传输总线</a:t>
            </a:r>
            <a:endParaRPr lang="en-US" altLang="zh-CN" dirty="0"/>
          </a:p>
          <a:p>
            <a:r>
              <a:rPr kumimoji="1" lang="zh-CN" altLang="zh-CN" b="1" dirty="0">
                <a:cs typeface="Times New Roman" panose="02020603050405020304" pitchFamily="18" charset="0"/>
              </a:rPr>
              <a:t>按传输方向分</a:t>
            </a:r>
            <a:r>
              <a:rPr kumimoji="1" lang="en-US" altLang="zh-CN" b="1" dirty="0">
                <a:cs typeface="Times New Roman" panose="02020603050405020304" pitchFamily="18" charset="0"/>
              </a:rPr>
              <a:t>  </a:t>
            </a:r>
            <a:r>
              <a:rPr lang="zh-CN" altLang="zh-CN" dirty="0"/>
              <a:t>单向传输总线</a:t>
            </a:r>
            <a:r>
              <a:rPr lang="zh-CN" altLang="en-US" dirty="0"/>
              <a:t>、</a:t>
            </a:r>
            <a:r>
              <a:rPr lang="zh-CN" altLang="zh-CN" dirty="0"/>
              <a:t>双向传输总线</a:t>
            </a:r>
            <a:endParaRPr lang="en-US" altLang="zh-CN" dirty="0"/>
          </a:p>
          <a:p>
            <a:r>
              <a:rPr kumimoji="1" lang="zh-CN" altLang="zh-CN" b="1" dirty="0">
                <a:cs typeface="Times New Roman" panose="02020603050405020304" pitchFamily="18" charset="0"/>
              </a:rPr>
              <a:t>按传输</a:t>
            </a:r>
            <a:r>
              <a:rPr kumimoji="1" lang="zh-CN" altLang="en-US" b="1" dirty="0">
                <a:cs typeface="Times New Roman" panose="02020603050405020304" pitchFamily="18" charset="0"/>
              </a:rPr>
              <a:t>速度</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高速</a:t>
            </a:r>
            <a:r>
              <a:rPr lang="zh-CN" altLang="zh-CN" dirty="0"/>
              <a:t>总线</a:t>
            </a:r>
            <a:r>
              <a:rPr lang="zh-CN" altLang="en-US" dirty="0"/>
              <a:t>、低速总线</a:t>
            </a:r>
            <a:r>
              <a:rPr lang="zh-CN" altLang="zh-CN" dirty="0"/>
              <a:t>总线</a:t>
            </a:r>
            <a:endParaRPr lang="en-US" altLang="zh-CN" dirty="0"/>
          </a:p>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时序控制</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同步</a:t>
            </a:r>
            <a:r>
              <a:rPr lang="zh-CN" altLang="zh-CN" dirty="0"/>
              <a:t>总线</a:t>
            </a:r>
            <a:r>
              <a:rPr lang="zh-CN" altLang="en-US" dirty="0"/>
              <a:t>、异步</a:t>
            </a:r>
            <a:r>
              <a:rPr lang="zh-CN" altLang="zh-CN" dirty="0"/>
              <a:t>总线</a:t>
            </a:r>
          </a:p>
          <a:p>
            <a:r>
              <a:rPr kumimoji="1" lang="zh-CN" altLang="zh-CN" b="1" dirty="0">
                <a:cs typeface="Times New Roman" panose="02020603050405020304" pitchFamily="18" charset="0"/>
              </a:rPr>
              <a:t>按连接部件分</a:t>
            </a:r>
            <a:r>
              <a:rPr kumimoji="1" lang="en-US" altLang="zh-CN" b="1" dirty="0">
                <a:cs typeface="Times New Roman" panose="02020603050405020304" pitchFamily="18" charset="0"/>
              </a:rPr>
              <a:t> </a:t>
            </a:r>
          </a:p>
          <a:p>
            <a:pPr lvl="1">
              <a:buFont typeface="Wingdings" panose="05000000000000000000" pitchFamily="2" charset="2"/>
              <a:buChar char="u"/>
            </a:pPr>
            <a:r>
              <a:rPr lang="zh-CN" altLang="en-US" dirty="0"/>
              <a:t>片内总线 </a:t>
            </a:r>
            <a:r>
              <a:rPr lang="en-US" altLang="zh-CN" dirty="0"/>
              <a:t>(</a:t>
            </a:r>
            <a:r>
              <a:rPr lang="en-US" altLang="zh-CN" sz="2200" dirty="0"/>
              <a:t>CPU</a:t>
            </a:r>
            <a:r>
              <a:rPr lang="zh-CN" altLang="en-US" dirty="0"/>
              <a:t>内各功能单元间的连线） </a:t>
            </a:r>
            <a:r>
              <a:rPr lang="en-US" altLang="zh-CN" dirty="0">
                <a:solidFill>
                  <a:schemeClr val="tx1">
                    <a:lumMod val="75000"/>
                    <a:lumOff val="25000"/>
                  </a:schemeClr>
                </a:solidFill>
                <a:sym typeface="Arial" panose="020B0604020202020204" pitchFamily="34" charset="0"/>
              </a:rPr>
              <a:t>AMBA</a:t>
            </a:r>
          </a:p>
          <a:p>
            <a:pPr lvl="1">
              <a:buFont typeface="Wingdings" panose="05000000000000000000" pitchFamily="2" charset="2"/>
              <a:buChar char="u"/>
            </a:pPr>
            <a:r>
              <a:rPr lang="zh-CN" altLang="en-US" dirty="0"/>
              <a:t>系统总线（系统内各部件间的连线） </a:t>
            </a:r>
            <a:r>
              <a:rPr lang="en-US" altLang="zh-CN" dirty="0">
                <a:solidFill>
                  <a:schemeClr val="tx1">
                    <a:lumMod val="75000"/>
                    <a:lumOff val="25000"/>
                  </a:schemeClr>
                </a:solidFill>
                <a:sym typeface="Arial" panose="020B0604020202020204" pitchFamily="34" charset="0"/>
              </a:rPr>
              <a:t>PCI</a:t>
            </a:r>
            <a:r>
              <a:rPr lang="zh-CN" altLang="en-US" dirty="0">
                <a:solidFill>
                  <a:schemeClr val="tx1">
                    <a:lumMod val="75000"/>
                    <a:lumOff val="25000"/>
                  </a:schemeClr>
                </a:solidFill>
                <a:sym typeface="Arial" panose="020B0604020202020204" pitchFamily="34" charset="0"/>
              </a:rPr>
              <a:t>、</a:t>
            </a:r>
            <a:r>
              <a:rPr lang="en-US" altLang="zh-CN" dirty="0">
                <a:solidFill>
                  <a:schemeClr val="tx1">
                    <a:lumMod val="75000"/>
                    <a:lumOff val="25000"/>
                  </a:schemeClr>
                </a:solidFill>
                <a:sym typeface="Arial" panose="020B0604020202020204" pitchFamily="34" charset="0"/>
              </a:rPr>
              <a:t>AGP</a:t>
            </a:r>
            <a:r>
              <a:rPr lang="zh-CN" altLang="en-US" dirty="0">
                <a:solidFill>
                  <a:schemeClr val="tx1">
                    <a:lumMod val="75000"/>
                    <a:lumOff val="25000"/>
                  </a:schemeClr>
                </a:solidFill>
                <a:sym typeface="Arial" panose="020B0604020202020204" pitchFamily="34" charset="0"/>
              </a:rPr>
              <a:t>等</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外部总线                   </a:t>
            </a:r>
            <a:r>
              <a:rPr lang="en-US" altLang="zh-CN" dirty="0">
                <a:solidFill>
                  <a:schemeClr val="tx1">
                    <a:lumMod val="75000"/>
                    <a:lumOff val="25000"/>
                  </a:schemeClr>
                </a:solidFill>
                <a:sym typeface="Arial" panose="020B0604020202020204" pitchFamily="34" charset="0"/>
              </a:rPr>
              <a:t>USB</a:t>
            </a:r>
            <a:r>
              <a:rPr lang="zh-CN" altLang="en-US" dirty="0">
                <a:solidFill>
                  <a:schemeClr val="tx1">
                    <a:lumMod val="75000"/>
                    <a:lumOff val="25000"/>
                  </a:schemeClr>
                </a:solidFill>
                <a:sym typeface="Arial" panose="020B0604020202020204" pitchFamily="34" charset="0"/>
              </a:rPr>
              <a:t>、火线（</a:t>
            </a:r>
            <a:r>
              <a:rPr lang="en-US" altLang="zh-CN" dirty="0">
                <a:solidFill>
                  <a:schemeClr val="tx1">
                    <a:lumMod val="75000"/>
                    <a:lumOff val="25000"/>
                  </a:schemeClr>
                </a:solidFill>
                <a:sym typeface="Arial" panose="020B0604020202020204" pitchFamily="34" charset="0"/>
              </a:rPr>
              <a:t>IEEE-1394</a:t>
            </a:r>
            <a:r>
              <a:rPr lang="zh-CN" altLang="en-US" dirty="0">
                <a:solidFill>
                  <a:schemeClr val="tx1">
                    <a:lumMod val="75000"/>
                    <a:lumOff val="25000"/>
                  </a:schemeClr>
                </a:solidFill>
                <a:sym typeface="Arial" panose="020B0604020202020204" pitchFamily="34" charset="0"/>
              </a:rPr>
              <a:t>）等</a:t>
            </a:r>
          </a:p>
          <a:p>
            <a:pPr lvl="1" eaLnBrk="1" hangingPunct="1">
              <a:buFont typeface="Wingdings" panose="05000000000000000000" pitchFamily="2" charset="2"/>
              <a:buChar char="u"/>
            </a:pPr>
            <a:r>
              <a:rPr lang="en-US" altLang="zh-CN" sz="2200" dirty="0"/>
              <a:t>I/O</a:t>
            </a:r>
            <a:r>
              <a:rPr lang="zh-CN" altLang="en-US" dirty="0"/>
              <a:t>总线   </a:t>
            </a:r>
            <a:r>
              <a:rPr lang="en-US" altLang="zh-CN" dirty="0"/>
              <a:t>(</a:t>
            </a:r>
            <a:r>
              <a:rPr lang="en-US" altLang="zh-CN" sz="2200" dirty="0"/>
              <a:t>I/O</a:t>
            </a:r>
            <a:r>
              <a:rPr lang="zh-CN" altLang="en-US" dirty="0"/>
              <a:t>设备间的连接总线）             </a:t>
            </a:r>
            <a:endParaRPr lang="en-US" altLang="zh-CN" dirty="0"/>
          </a:p>
          <a:p>
            <a:pPr lvl="1" eaLnBrk="1" hangingPunct="1">
              <a:buFont typeface="Wingdings" panose="05000000000000000000" pitchFamily="2" charset="2"/>
              <a:buChar char="u"/>
            </a:pPr>
            <a:r>
              <a:rPr lang="zh-CN" altLang="en-US" dirty="0"/>
              <a:t>处理器总线</a:t>
            </a:r>
            <a:endParaRPr lang="en-US" altLang="zh-CN" dirty="0"/>
          </a:p>
          <a:p>
            <a:pPr lvl="1" eaLnBrk="1" hangingPunct="1">
              <a:buFont typeface="Wingdings" panose="05000000000000000000" pitchFamily="2" charset="2"/>
              <a:buChar char="u"/>
            </a:pPr>
            <a:endParaRPr lang="en-US" altLang="zh-CN" dirty="0"/>
          </a:p>
          <a:p>
            <a:pPr marL="457200" lvl="1" indent="0">
              <a:buNone/>
            </a:pP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endParaRPr lang="zh-CN" altLang="en-US" dirty="0"/>
          </a:p>
          <a:p>
            <a:pPr eaLnBrk="1" hangingPunct="1"/>
            <a:endParaRPr lang="en-US" altLang="zh-CN" dirty="0"/>
          </a:p>
        </p:txBody>
      </p:sp>
      <p:pic>
        <p:nvPicPr>
          <p:cNvPr id="4" name="图片 48" descr="MCj03541600000[1]">
            <a:extLst>
              <a:ext uri="{FF2B5EF4-FFF2-40B4-BE49-F238E27FC236}">
                <a16:creationId xmlns:a16="http://schemas.microsoft.com/office/drawing/2014/main" id="{46173C27-0C64-4ADC-873B-77D4A2DDD6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0434" y="4878086"/>
            <a:ext cx="1566771" cy="14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173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矩形 2"/>
          <p:cNvSpPr>
            <a:spLocks noGrp="1" noChangeArrowheads="1"/>
          </p:cNvSpPr>
          <p:nvPr>
            <p:ph type="title"/>
          </p:nvPr>
        </p:nvSpPr>
        <p:spPr/>
        <p:txBody>
          <a:bodyPr/>
          <a:lstStyle/>
          <a:p>
            <a:r>
              <a:rPr lang="zh-CN" altLang="en-US"/>
              <a:t>下一代总线技术</a:t>
            </a:r>
          </a:p>
        </p:txBody>
      </p:sp>
      <p:sp>
        <p:nvSpPr>
          <p:cNvPr id="59396" name="矩形 3"/>
          <p:cNvSpPr>
            <a:spLocks noGrp="1" noChangeArrowheads="1"/>
          </p:cNvSpPr>
          <p:nvPr>
            <p:ph type="body" idx="1"/>
          </p:nvPr>
        </p:nvSpPr>
        <p:spPr/>
        <p:txBody>
          <a:bodyPr/>
          <a:lstStyle/>
          <a:p>
            <a:r>
              <a:rPr lang="en-US" altLang="zh-CN"/>
              <a:t>PCI-X(Compaq</a:t>
            </a:r>
            <a:r>
              <a:rPr lang="zh-CN" altLang="en-US"/>
              <a:t>、</a:t>
            </a:r>
            <a:r>
              <a:rPr lang="en-US" altLang="zh-CN"/>
              <a:t>IBM</a:t>
            </a:r>
            <a:r>
              <a:rPr lang="zh-CN" altLang="en-US"/>
              <a:t>、</a:t>
            </a:r>
            <a:r>
              <a:rPr lang="en-US" altLang="zh-CN"/>
              <a:t>HP)</a:t>
            </a:r>
          </a:p>
          <a:p>
            <a:r>
              <a:rPr lang="en-US" altLang="zh-CN"/>
              <a:t>NGIO (Intel 1998)</a:t>
            </a:r>
          </a:p>
          <a:p>
            <a:r>
              <a:rPr lang="en-US" altLang="zh-CN"/>
              <a:t>Feature IO(Compaq</a:t>
            </a:r>
            <a:r>
              <a:rPr lang="zh-CN" altLang="en-US"/>
              <a:t>、</a:t>
            </a:r>
            <a:r>
              <a:rPr lang="en-US" altLang="zh-CN"/>
              <a:t>IBM</a:t>
            </a:r>
            <a:r>
              <a:rPr lang="zh-CN" altLang="en-US"/>
              <a:t>、</a:t>
            </a:r>
            <a:r>
              <a:rPr lang="en-US" altLang="zh-CN"/>
              <a:t>HP</a:t>
            </a:r>
            <a:r>
              <a:rPr lang="zh-CN" altLang="en-US"/>
              <a:t>、</a:t>
            </a:r>
            <a:r>
              <a:rPr lang="en-US" altLang="zh-CN"/>
              <a:t>Adaptec)</a:t>
            </a:r>
          </a:p>
          <a:p>
            <a:r>
              <a:rPr lang="en-US" altLang="zh-CN"/>
              <a:t>InfiniBand</a:t>
            </a:r>
          </a:p>
          <a:p>
            <a:endParaRPr lang="en-US" altLang="zh-CN"/>
          </a:p>
          <a:p>
            <a:endParaRPr lang="en-US" altLang="zh-CN"/>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2"/>
          <p:cNvSpPr>
            <a:spLocks noGrp="1" noChangeArrowheads="1"/>
          </p:cNvSpPr>
          <p:nvPr>
            <p:ph type="title"/>
          </p:nvPr>
        </p:nvSpPr>
        <p:spPr/>
        <p:txBody>
          <a:bodyPr/>
          <a:lstStyle/>
          <a:p>
            <a:r>
              <a:rPr lang="en-US" altLang="zh-CN"/>
              <a:t>PCI-X</a:t>
            </a:r>
            <a:r>
              <a:rPr lang="zh-CN" altLang="en-US"/>
              <a:t>局部总线</a:t>
            </a:r>
          </a:p>
        </p:txBody>
      </p:sp>
      <p:sp>
        <p:nvSpPr>
          <p:cNvPr id="60420" name="矩形 3"/>
          <p:cNvSpPr>
            <a:spLocks noGrp="1" noChangeArrowheads="1"/>
          </p:cNvSpPr>
          <p:nvPr>
            <p:ph type="body" idx="1"/>
          </p:nvPr>
        </p:nvSpPr>
        <p:spPr>
          <a:xfrm>
            <a:off x="487822" y="942764"/>
            <a:ext cx="11031078" cy="5637024"/>
          </a:xfrm>
        </p:spPr>
        <p:txBody>
          <a:bodyPr/>
          <a:lstStyle/>
          <a:p>
            <a:r>
              <a:rPr lang="zh-CN" altLang="en-US" dirty="0"/>
              <a:t>为解决</a:t>
            </a:r>
            <a:r>
              <a:rPr lang="en-US" altLang="zh-CN" dirty="0"/>
              <a:t>Intel</a:t>
            </a:r>
            <a:r>
              <a:rPr lang="zh-CN" altLang="en-US" dirty="0"/>
              <a:t>架构服务器中</a:t>
            </a:r>
            <a:r>
              <a:rPr lang="en-US" altLang="zh-CN" dirty="0"/>
              <a:t>PCI</a:t>
            </a:r>
            <a:r>
              <a:rPr lang="zh-CN" altLang="en-US" dirty="0"/>
              <a:t>总线的瓶颈问题，</a:t>
            </a:r>
            <a:r>
              <a:rPr lang="en-US" altLang="zh-CN" dirty="0"/>
              <a:t>Compaq</a:t>
            </a:r>
            <a:r>
              <a:rPr lang="zh-CN" altLang="en-US" dirty="0"/>
              <a:t>、</a:t>
            </a:r>
            <a:r>
              <a:rPr lang="en-US" altLang="zh-CN" dirty="0"/>
              <a:t>IBM</a:t>
            </a:r>
            <a:r>
              <a:rPr lang="zh-CN" altLang="en-US" dirty="0"/>
              <a:t>和</a:t>
            </a:r>
            <a:r>
              <a:rPr lang="en-US" altLang="zh-CN" dirty="0"/>
              <a:t>HP</a:t>
            </a:r>
            <a:r>
              <a:rPr lang="zh-CN" altLang="en-US" dirty="0"/>
              <a:t>公司决定加快加宽</a:t>
            </a:r>
            <a:r>
              <a:rPr lang="en-US" altLang="zh-CN" dirty="0"/>
              <a:t>PCI</a:t>
            </a:r>
            <a:r>
              <a:rPr lang="zh-CN" altLang="en-US" dirty="0"/>
              <a:t>芯片组的时钟速率和数据传输速率，使其分别达到</a:t>
            </a:r>
            <a:r>
              <a:rPr lang="en-US" altLang="zh-CN" dirty="0"/>
              <a:t>133MHz</a:t>
            </a:r>
            <a:r>
              <a:rPr lang="zh-CN" altLang="en-US" dirty="0"/>
              <a:t>和</a:t>
            </a:r>
            <a:r>
              <a:rPr lang="en-US" altLang="zh-CN" dirty="0"/>
              <a:t>1GB/s</a:t>
            </a:r>
            <a:r>
              <a:rPr lang="zh-CN" altLang="en-US" dirty="0"/>
              <a:t>。</a:t>
            </a:r>
          </a:p>
          <a:p>
            <a:r>
              <a:rPr lang="zh-CN" altLang="en-US" dirty="0"/>
              <a:t>利用对等</a:t>
            </a:r>
            <a:r>
              <a:rPr lang="en-US" altLang="zh-CN" dirty="0"/>
              <a:t>PCI</a:t>
            </a:r>
            <a:r>
              <a:rPr lang="zh-CN" altLang="en-US" dirty="0"/>
              <a:t>技术和</a:t>
            </a:r>
            <a:r>
              <a:rPr lang="en-US" altLang="zh-CN" dirty="0"/>
              <a:t>Intel</a:t>
            </a:r>
            <a:r>
              <a:rPr lang="zh-CN" altLang="en-US" dirty="0"/>
              <a:t>公司的快速芯片作为智能</a:t>
            </a:r>
            <a:r>
              <a:rPr lang="en-US" altLang="zh-CN" dirty="0"/>
              <a:t>I/O</a:t>
            </a:r>
            <a:r>
              <a:rPr lang="zh-CN" altLang="en-US" dirty="0"/>
              <a:t>电路的协处理器来构建系统，这种新的总线称为</a:t>
            </a:r>
            <a:r>
              <a:rPr lang="en-US" altLang="zh-CN" dirty="0"/>
              <a:t>PCI-X</a:t>
            </a:r>
            <a:r>
              <a:rPr lang="zh-CN" altLang="en-US" dirty="0"/>
              <a:t>。</a:t>
            </a:r>
          </a:p>
          <a:p>
            <a:r>
              <a:rPr lang="en-US" altLang="zh-CN" dirty="0"/>
              <a:t>PCI-X </a:t>
            </a:r>
            <a:r>
              <a:rPr lang="zh-CN" altLang="en-US" dirty="0"/>
              <a:t>技术能通过增加计算机中央处理器与网卡、打印机、硬盘存储器等各种外围设备之间的数据流量来提高服务器的性能。与</a:t>
            </a:r>
            <a:r>
              <a:rPr lang="en-US" altLang="zh-CN" dirty="0"/>
              <a:t>PCI</a:t>
            </a:r>
            <a:r>
              <a:rPr lang="zh-CN" altLang="en-US" dirty="0"/>
              <a:t>相比，</a:t>
            </a:r>
            <a:r>
              <a:rPr lang="en-US" altLang="zh-CN" dirty="0"/>
              <a:t>PCI-X</a:t>
            </a:r>
            <a:r>
              <a:rPr lang="zh-CN" altLang="en-US" dirty="0"/>
              <a:t>拥有更宽的通道、更优良的通道性能以及更好的安全性能。</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pic>
        <p:nvPicPr>
          <p:cNvPr id="61443" name="图片 2" descr="PCI_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720" y="1700809"/>
            <a:ext cx="5088600" cy="3816449"/>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2"/>
          <p:cNvSpPr>
            <a:spLocks noGrp="1" noChangeArrowheads="1"/>
          </p:cNvSpPr>
          <p:nvPr>
            <p:ph type="title"/>
          </p:nvPr>
        </p:nvSpPr>
        <p:spPr/>
        <p:txBody>
          <a:bodyPr/>
          <a:lstStyle/>
          <a:p>
            <a:r>
              <a:rPr lang="en-US" altLang="zh-CN"/>
              <a:t>Compact PCI</a:t>
            </a:r>
          </a:p>
        </p:txBody>
      </p:sp>
      <p:sp>
        <p:nvSpPr>
          <p:cNvPr id="62468" name="矩形 3"/>
          <p:cNvSpPr>
            <a:spLocks noGrp="1" noChangeArrowheads="1"/>
          </p:cNvSpPr>
          <p:nvPr>
            <p:ph type="body" idx="1"/>
          </p:nvPr>
        </p:nvSpPr>
        <p:spPr>
          <a:xfrm>
            <a:off x="487822" y="942764"/>
            <a:ext cx="11031078" cy="5637024"/>
          </a:xfrm>
        </p:spPr>
        <p:txBody>
          <a:bodyPr/>
          <a:lstStyle/>
          <a:p>
            <a:r>
              <a:rPr lang="en-US" altLang="zh-CN" dirty="0"/>
              <a:t>Compact PCI</a:t>
            </a:r>
            <a:r>
              <a:rPr lang="zh-CN" altLang="en-US" dirty="0"/>
              <a:t>的意思是“坚实的</a:t>
            </a:r>
            <a:r>
              <a:rPr lang="en-US" altLang="zh-CN" dirty="0"/>
              <a:t>PCI”</a:t>
            </a:r>
            <a:r>
              <a:rPr lang="zh-CN" altLang="en-US" dirty="0"/>
              <a:t>，是当今第一个采用无源总线底板结构的</a:t>
            </a:r>
            <a:r>
              <a:rPr lang="en-US" altLang="zh-CN" dirty="0"/>
              <a:t>PCI</a:t>
            </a:r>
            <a:r>
              <a:rPr lang="zh-CN" altLang="en-US" dirty="0"/>
              <a:t>系统，是</a:t>
            </a:r>
            <a:r>
              <a:rPr lang="en-US" altLang="zh-CN" dirty="0"/>
              <a:t>PCI</a:t>
            </a:r>
            <a:r>
              <a:rPr lang="zh-CN" altLang="en-US" dirty="0"/>
              <a:t>总线的电气和软件标准加欧式卡的工业组装标准，是当今最新的一种工业计算机标准。</a:t>
            </a:r>
          </a:p>
          <a:p>
            <a:r>
              <a:rPr lang="zh-CN" altLang="en-US" dirty="0"/>
              <a:t>在</a:t>
            </a:r>
            <a:r>
              <a:rPr lang="en-US" altLang="zh-CN" dirty="0"/>
              <a:t>PCI</a:t>
            </a:r>
            <a:r>
              <a:rPr lang="zh-CN" altLang="en-US" dirty="0"/>
              <a:t>总线基础上改造而来，提供满足工业环境应用要求的高性能核心系统，同时还考虑利用传统的总线产品，如</a:t>
            </a:r>
            <a:r>
              <a:rPr lang="en-US" altLang="zh-CN" dirty="0"/>
              <a:t>ISA</a:t>
            </a:r>
            <a:r>
              <a:rPr lang="zh-CN" altLang="en-US" dirty="0"/>
              <a:t>、</a:t>
            </a:r>
            <a:r>
              <a:rPr lang="en-US" altLang="zh-CN" dirty="0"/>
              <a:t>STD</a:t>
            </a:r>
            <a:r>
              <a:rPr lang="zh-CN" altLang="en-US" dirty="0"/>
              <a:t>、</a:t>
            </a:r>
            <a:r>
              <a:rPr lang="en-US" altLang="zh-CN" dirty="0"/>
              <a:t>VME</a:t>
            </a:r>
            <a:r>
              <a:rPr lang="zh-CN" altLang="en-US" dirty="0"/>
              <a:t>或</a:t>
            </a:r>
            <a:r>
              <a:rPr lang="en-US" altLang="zh-CN" dirty="0"/>
              <a:t>PC/104</a:t>
            </a:r>
            <a:r>
              <a:rPr lang="zh-CN" altLang="en-US" dirty="0"/>
              <a:t>来扩充系统的功能。 </a:t>
            </a:r>
          </a:p>
        </p:txBody>
      </p:sp>
      <p:pic>
        <p:nvPicPr>
          <p:cNvPr id="5" name="图片 2" descr="dnp-cpci-3u-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678" y="4005064"/>
            <a:ext cx="3600400" cy="30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2"/>
          <p:cNvSpPr>
            <a:spLocks noGrp="1" noChangeArrowheads="1"/>
          </p:cNvSpPr>
          <p:nvPr>
            <p:ph type="title"/>
          </p:nvPr>
        </p:nvSpPr>
        <p:spPr/>
        <p:txBody>
          <a:bodyPr/>
          <a:lstStyle/>
          <a:p>
            <a:r>
              <a:rPr lang="en-US" altLang="zh-CN"/>
              <a:t>PCI-EXPRESS 3GIO</a:t>
            </a:r>
          </a:p>
        </p:txBody>
      </p:sp>
      <p:sp>
        <p:nvSpPr>
          <p:cNvPr id="65540"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PCI Express</a:t>
            </a:r>
            <a:r>
              <a:rPr lang="zh-CN" altLang="en-US" dirty="0"/>
              <a:t>采用设备间的点对点串行连接。</a:t>
            </a:r>
          </a:p>
          <a:p>
            <a:r>
              <a:rPr lang="zh-CN" altLang="en-US" dirty="0"/>
              <a:t>允许每个设备都有自己的专用连接，是独占的，并不需要向整个总线请求带宽，同时利用串行的连接特点将能轻松将数据传输速度提到一个很高的频率，达到远超出</a:t>
            </a:r>
            <a:r>
              <a:rPr lang="en-US" altLang="zh-CN" dirty="0"/>
              <a:t>PCI</a:t>
            </a:r>
            <a:r>
              <a:rPr lang="zh-CN" altLang="en-US" dirty="0"/>
              <a:t>总线传输速率。</a:t>
            </a:r>
          </a:p>
          <a:p>
            <a:r>
              <a:rPr lang="zh-CN" altLang="en-US" dirty="0"/>
              <a:t>串行连接能大大减少电缆间的信号干扰和电磁干扰，由于传输线条数有所减少，更能节省空间和连接更远的距离。</a:t>
            </a:r>
          </a:p>
          <a:p>
            <a:r>
              <a:rPr lang="zh-CN" altLang="en-US" dirty="0"/>
              <a:t>单个基本的</a:t>
            </a:r>
            <a:r>
              <a:rPr lang="en-US" altLang="zh-CN" dirty="0"/>
              <a:t>PCI Express</a:t>
            </a:r>
            <a:r>
              <a:rPr lang="zh-CN" altLang="en-US" dirty="0"/>
              <a:t>连接是一种单双单工连接，一个单独的基本的</a:t>
            </a:r>
            <a:r>
              <a:rPr lang="en-US" altLang="zh-CN" dirty="0"/>
              <a:t>PCI Express</a:t>
            </a:r>
            <a:r>
              <a:rPr lang="zh-CN" altLang="en-US" dirty="0"/>
              <a:t>串行连接就是两个独立的通过不同的低电压对驱动信号实现的连接，一个接受对和一个发送对（共四组线路）。</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Grp="1" noChangeArrowheads="1"/>
          </p:cNvSpPr>
          <p:nvPr>
            <p:ph type="title"/>
          </p:nvPr>
        </p:nvSpPr>
        <p:spPr/>
        <p:txBody>
          <a:bodyPr/>
          <a:lstStyle/>
          <a:p>
            <a:pPr eaLnBrk="1" hangingPunct="1"/>
            <a:r>
              <a:rPr lang="en-US" altLang="zh-CN"/>
              <a:t>PCI-EXPRESS</a:t>
            </a:r>
          </a:p>
        </p:txBody>
      </p:sp>
      <p:pic>
        <p:nvPicPr>
          <p:cNvPr id="67588" name="图片 3" descr="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1556792"/>
            <a:ext cx="6635774" cy="39482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采用 </a:t>
            </a:r>
            <a:r>
              <a:rPr lang="en-US" altLang="zh-CN"/>
              <a:t>QPI </a:t>
            </a:r>
            <a:r>
              <a:rPr lang="zh-CN" altLang="en-US"/>
              <a:t>总线的计算机系统总线结构</a:t>
            </a:r>
            <a:endParaRPr lang="zh-CN" altLang="en-US" dirty="0"/>
          </a:p>
        </p:txBody>
      </p:sp>
      <p:grpSp>
        <p:nvGrpSpPr>
          <p:cNvPr id="3" name="组合 2"/>
          <p:cNvGrpSpPr/>
          <p:nvPr/>
        </p:nvGrpSpPr>
        <p:grpSpPr>
          <a:xfrm>
            <a:off x="2666969" y="990600"/>
            <a:ext cx="6548161" cy="5372100"/>
            <a:chOff x="787139" y="1130300"/>
            <a:chExt cx="6182703" cy="5072280"/>
          </a:xfrm>
        </p:grpSpPr>
        <p:cxnSp>
          <p:nvCxnSpPr>
            <p:cNvPr id="31" name="直接连接符 30">
              <a:extLst>
                <a:ext uri="{FF2B5EF4-FFF2-40B4-BE49-F238E27FC236}">
                  <a16:creationId xmlns:a16="http://schemas.microsoft.com/office/drawing/2014/main" id="{4700073E-B081-404B-96D6-EA98D557C6FA}"/>
                </a:ext>
              </a:extLst>
            </p:cNvPr>
            <p:cNvCxnSpPr/>
            <p:nvPr/>
          </p:nvCxnSpPr>
          <p:spPr>
            <a:xfrm>
              <a:off x="2362200" y="2930194"/>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3D32651-0157-408E-A001-B6D1AD51166C}"/>
                </a:ext>
              </a:extLst>
            </p:cNvPr>
            <p:cNvGrpSpPr/>
            <p:nvPr/>
          </p:nvGrpSpPr>
          <p:grpSpPr>
            <a:xfrm>
              <a:off x="3299030" y="2238247"/>
              <a:ext cx="1400354" cy="1400354"/>
              <a:chOff x="7462345" y="2301766"/>
              <a:chExt cx="1408386" cy="1408386"/>
            </a:xfrm>
          </p:grpSpPr>
          <p:sp>
            <p:nvSpPr>
              <p:cNvPr id="74" name="矩形 73">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X58</a:t>
                </a:r>
                <a:endParaRPr lang="en-US" altLang="zh-CN" sz="1400" b="1" dirty="0"/>
              </a:p>
              <a:p>
                <a:pPr algn="ctr"/>
                <a:r>
                  <a:rPr lang="en-US" altLang="zh-CN" sz="1400" b="1"/>
                  <a:t>IOH</a:t>
                </a:r>
                <a:endParaRPr lang="zh-CN" altLang="en-US" sz="1400" b="1" dirty="0"/>
              </a:p>
            </p:txBody>
          </p:sp>
        </p:grpSp>
        <p:grpSp>
          <p:nvGrpSpPr>
            <p:cNvPr id="19" name="组合 18">
              <a:extLst>
                <a:ext uri="{FF2B5EF4-FFF2-40B4-BE49-F238E27FC236}">
                  <a16:creationId xmlns:a16="http://schemas.microsoft.com/office/drawing/2014/main" id="{EC4A3EB3-13C3-4B6B-AD9F-DC29D56D42F0}"/>
                </a:ext>
              </a:extLst>
            </p:cNvPr>
            <p:cNvGrpSpPr/>
            <p:nvPr/>
          </p:nvGrpSpPr>
          <p:grpSpPr>
            <a:xfrm>
              <a:off x="3240099" y="5805464"/>
              <a:ext cx="1542383" cy="397116"/>
              <a:chOff x="1507328" y="2245486"/>
              <a:chExt cx="1828799" cy="399393"/>
            </a:xfrm>
          </p:grpSpPr>
          <p:sp>
            <p:nvSpPr>
              <p:cNvPr id="54"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3303E6E6-C39C-4CDE-8DA0-4B6152555826}"/>
                  </a:ext>
                </a:extLst>
              </p:cNvPr>
              <p:cNvSpPr txBox="1"/>
              <p:nvPr/>
            </p:nvSpPr>
            <p:spPr>
              <a:xfrm>
                <a:off x="1713953" y="2301722"/>
                <a:ext cx="1427788"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BIOS Support</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21" name="直接连接符 20">
              <a:extLst>
                <a:ext uri="{FF2B5EF4-FFF2-40B4-BE49-F238E27FC236}">
                  <a16:creationId xmlns:a16="http://schemas.microsoft.com/office/drawing/2014/main" id="{46937F46-4EF2-4541-9D0B-A033CA10549A}"/>
                </a:ext>
              </a:extLst>
            </p:cNvPr>
            <p:cNvCxnSpPr>
              <a:cxnSpLocks/>
              <a:stCxn id="75" idx="2"/>
              <a:endCxn id="50" idx="0"/>
            </p:cNvCxnSpPr>
            <p:nvPr/>
          </p:nvCxnSpPr>
          <p:spPr>
            <a:xfrm>
              <a:off x="3999207" y="3480791"/>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2F3128E-D57B-4BA4-AC74-8B4E036897D1}"/>
                </a:ext>
              </a:extLst>
            </p:cNvPr>
            <p:cNvCxnSpPr>
              <a:cxnSpLocks/>
            </p:cNvCxnSpPr>
            <p:nvPr/>
          </p:nvCxnSpPr>
          <p:spPr>
            <a:xfrm>
              <a:off x="3989637" y="3480791"/>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4B54A41-C422-4C40-A180-A7F2806CC912}"/>
                </a:ext>
              </a:extLst>
            </p:cNvPr>
            <p:cNvCxnSpPr/>
            <p:nvPr/>
          </p:nvCxnSpPr>
          <p:spPr>
            <a:xfrm>
              <a:off x="4723557" y="4148382"/>
              <a:ext cx="64292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8667E1E-A0F2-4545-AFCD-FFB569929229}"/>
                </a:ext>
              </a:extLst>
            </p:cNvPr>
            <p:cNvCxnSpPr/>
            <p:nvPr/>
          </p:nvCxnSpPr>
          <p:spPr>
            <a:xfrm>
              <a:off x="4723555" y="5164496"/>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0B2D5B-7B5F-4874-9BAB-0F8094B2907A}"/>
                </a:ext>
              </a:extLst>
            </p:cNvPr>
            <p:cNvCxnSpPr/>
            <p:nvPr/>
          </p:nvCxnSpPr>
          <p:spPr>
            <a:xfrm>
              <a:off x="2184400" y="4140152"/>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2BF0294-7FF5-4B32-9C25-76332ECA6F21}"/>
                </a:ext>
              </a:extLst>
            </p:cNvPr>
            <p:cNvCxnSpPr/>
            <p:nvPr/>
          </p:nvCxnSpPr>
          <p:spPr>
            <a:xfrm>
              <a:off x="2362200" y="4637467"/>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A4E2DEB-AEDC-41D3-A264-C946A432E7A5}"/>
                </a:ext>
              </a:extLst>
            </p:cNvPr>
            <p:cNvCxnSpPr/>
            <p:nvPr/>
          </p:nvCxnSpPr>
          <p:spPr>
            <a:xfrm>
              <a:off x="2362200" y="5164496"/>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D27AFBB-244E-46DC-AC1A-FA6EE9840015}"/>
                </a:ext>
              </a:extLst>
            </p:cNvPr>
            <p:cNvCxnSpPr/>
            <p:nvPr/>
          </p:nvCxnSpPr>
          <p:spPr>
            <a:xfrm>
              <a:off x="3982879" y="1759719"/>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4A45C6F-9C68-4983-A4A7-6F69CE1D58C2}"/>
                </a:ext>
              </a:extLst>
            </p:cNvPr>
            <p:cNvCxnSpPr/>
            <p:nvPr/>
          </p:nvCxnSpPr>
          <p:spPr>
            <a:xfrm>
              <a:off x="3989637" y="5355442"/>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2F29170-966C-408C-BD06-8606507550CC}"/>
                </a:ext>
              </a:extLst>
            </p:cNvPr>
            <p:cNvSpPr/>
            <p:nvPr/>
          </p:nvSpPr>
          <p:spPr>
            <a:xfrm>
              <a:off x="2510209" y="2915868"/>
              <a:ext cx="800219"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Up to 32</a:t>
              </a:r>
              <a:endParaRPr lang="zh-CN" altLang="en-US" sz="1100" dirty="0"/>
            </a:p>
          </p:txBody>
        </p:sp>
        <p:sp>
          <p:nvSpPr>
            <p:cNvPr id="35" name="矩形 34">
              <a:extLst>
                <a:ext uri="{FF2B5EF4-FFF2-40B4-BE49-F238E27FC236}">
                  <a16:creationId xmlns:a16="http://schemas.microsoft.com/office/drawing/2014/main" id="{0E9A7FF9-DB41-4C27-9E96-3B054ABF1765}"/>
                </a:ext>
              </a:extLst>
            </p:cNvPr>
            <p:cNvSpPr/>
            <p:nvPr/>
          </p:nvSpPr>
          <p:spPr>
            <a:xfrm>
              <a:off x="2626149" y="4598077"/>
              <a:ext cx="524503"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41" name="矩形 40">
              <a:extLst>
                <a:ext uri="{FF2B5EF4-FFF2-40B4-BE49-F238E27FC236}">
                  <a16:creationId xmlns:a16="http://schemas.microsoft.com/office/drawing/2014/main" id="{58F06A1C-0F5C-4215-AA11-66871A04BC46}"/>
                </a:ext>
              </a:extLst>
            </p:cNvPr>
            <p:cNvSpPr/>
            <p:nvPr/>
          </p:nvSpPr>
          <p:spPr>
            <a:xfrm>
              <a:off x="3551059" y="1859352"/>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QPI  25.6GB/s</a:t>
              </a:r>
              <a:endParaRPr lang="zh-CN" altLang="en-US" sz="1200" b="1" dirty="0"/>
            </a:p>
          </p:txBody>
        </p:sp>
        <p:sp>
          <p:nvSpPr>
            <p:cNvPr id="43" name="矩形 42">
              <a:extLst>
                <a:ext uri="{FF2B5EF4-FFF2-40B4-BE49-F238E27FC236}">
                  <a16:creationId xmlns:a16="http://schemas.microsoft.com/office/drawing/2014/main" id="{B67887EE-9F8D-4FFA-B62C-E3A8CAAA647D}"/>
                </a:ext>
              </a:extLst>
            </p:cNvPr>
            <p:cNvSpPr/>
            <p:nvPr/>
          </p:nvSpPr>
          <p:spPr>
            <a:xfrm>
              <a:off x="2529614" y="4404280"/>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500MB/s</a:t>
              </a:r>
              <a:endParaRPr lang="zh-CN" altLang="en-US" sz="1200" b="1" dirty="0"/>
            </a:p>
          </p:txBody>
        </p:sp>
        <p:sp>
          <p:nvSpPr>
            <p:cNvPr id="45" name="矩形 44">
              <a:extLst>
                <a:ext uri="{FF2B5EF4-FFF2-40B4-BE49-F238E27FC236}">
                  <a16:creationId xmlns:a16="http://schemas.microsoft.com/office/drawing/2014/main" id="{D8B2DEC8-BFA9-4424-8273-237DEE0CE193}"/>
                </a:ext>
              </a:extLst>
            </p:cNvPr>
            <p:cNvSpPr/>
            <p:nvPr/>
          </p:nvSpPr>
          <p:spPr>
            <a:xfrm>
              <a:off x="4691568" y="4930374"/>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3Gb/s</a:t>
              </a:r>
              <a:endParaRPr lang="zh-CN" altLang="en-US" sz="1200" b="1" dirty="0"/>
            </a:p>
          </p:txBody>
        </p:sp>
        <p:sp>
          <p:nvSpPr>
            <p:cNvPr id="48" name="矩形 47">
              <a:extLst>
                <a:ext uri="{FF2B5EF4-FFF2-40B4-BE49-F238E27FC236}">
                  <a16:creationId xmlns:a16="http://schemas.microsoft.com/office/drawing/2014/main" id="{5790735E-1A6B-469B-B166-936845DE4797}"/>
                </a:ext>
              </a:extLst>
            </p:cNvPr>
            <p:cNvSpPr/>
            <p:nvPr/>
          </p:nvSpPr>
          <p:spPr>
            <a:xfrm>
              <a:off x="3551639" y="3690790"/>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DMI   2GB/s  </a:t>
              </a:r>
              <a:endParaRPr lang="zh-CN" altLang="en-US" sz="1200" b="1" dirty="0"/>
            </a:p>
          </p:txBody>
        </p:sp>
        <p:grpSp>
          <p:nvGrpSpPr>
            <p:cNvPr id="49" name="组合 48">
              <a:extLst>
                <a:ext uri="{FF2B5EF4-FFF2-40B4-BE49-F238E27FC236}">
                  <a16:creationId xmlns:a16="http://schemas.microsoft.com/office/drawing/2014/main" id="{6D305577-2DF6-49BF-BBAD-E1D07D2E4420}"/>
                </a:ext>
              </a:extLst>
            </p:cNvPr>
            <p:cNvGrpSpPr/>
            <p:nvPr/>
          </p:nvGrpSpPr>
          <p:grpSpPr>
            <a:xfrm>
              <a:off x="3299030" y="3945518"/>
              <a:ext cx="1400354" cy="1400354"/>
              <a:chOff x="7462345" y="2301766"/>
              <a:chExt cx="1408386" cy="1408386"/>
            </a:xfrm>
          </p:grpSpPr>
          <p:sp>
            <p:nvSpPr>
              <p:cNvPr id="50" name="矩形 49">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ICH10</a:t>
                </a:r>
                <a:endParaRPr lang="zh-CN" altLang="en-US" sz="1400" b="1" dirty="0"/>
              </a:p>
            </p:txBody>
          </p:sp>
        </p:grpSp>
        <p:cxnSp>
          <p:nvCxnSpPr>
            <p:cNvPr id="82" name="直接连接符 81">
              <a:extLst>
                <a:ext uri="{FF2B5EF4-FFF2-40B4-BE49-F238E27FC236}">
                  <a16:creationId xmlns:a16="http://schemas.microsoft.com/office/drawing/2014/main" id="{79656DD0-1562-42E4-9B6F-A5C54AD6D2F0}"/>
                </a:ext>
              </a:extLst>
            </p:cNvPr>
            <p:cNvCxnSpPr/>
            <p:nvPr/>
          </p:nvCxnSpPr>
          <p:spPr>
            <a:xfrm>
              <a:off x="4552714" y="1276564"/>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9656DD0-1562-42E4-9B6F-A5C54AD6D2F0}"/>
                </a:ext>
              </a:extLst>
            </p:cNvPr>
            <p:cNvCxnSpPr/>
            <p:nvPr/>
          </p:nvCxnSpPr>
          <p:spPr>
            <a:xfrm>
              <a:off x="4533125" y="146311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9656DD0-1562-42E4-9B6F-A5C54AD6D2F0}"/>
                </a:ext>
              </a:extLst>
            </p:cNvPr>
            <p:cNvCxnSpPr/>
            <p:nvPr/>
          </p:nvCxnSpPr>
          <p:spPr>
            <a:xfrm>
              <a:off x="4552714" y="167234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8B7C2EBC-5369-473F-AB29-E55E99C1027F}"/>
                </a:ext>
              </a:extLst>
            </p:cNvPr>
            <p:cNvGrpSpPr/>
            <p:nvPr/>
          </p:nvGrpSpPr>
          <p:grpSpPr>
            <a:xfrm>
              <a:off x="5164160" y="1178138"/>
              <a:ext cx="1201152" cy="569961"/>
              <a:chOff x="1332597" y="1021024"/>
              <a:chExt cx="1828799" cy="662888"/>
            </a:xfrm>
          </p:grpSpPr>
          <p:sp>
            <p:nvSpPr>
              <p:cNvPr id="64" name="矩形: 圆角 19">
                <a:extLst>
                  <a:ext uri="{FF2B5EF4-FFF2-40B4-BE49-F238E27FC236}">
                    <a16:creationId xmlns:a16="http://schemas.microsoft.com/office/drawing/2014/main" id="{662FF55C-30B1-416D-B8D6-96D4C6580BAD}"/>
                  </a:ext>
                </a:extLst>
              </p:cNvPr>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6" name="矩形: 圆角 19">
                <a:extLst>
                  <a:ext uri="{FF2B5EF4-FFF2-40B4-BE49-F238E27FC236}">
                    <a16:creationId xmlns:a16="http://schemas.microsoft.com/office/drawing/2014/main" id="{662FF55C-30B1-416D-B8D6-96D4C6580BAD}"/>
                  </a:ext>
                </a:extLst>
              </p:cNvPr>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7" name="矩形: 圆角 19">
                <a:extLst>
                  <a:ext uri="{FF2B5EF4-FFF2-40B4-BE49-F238E27FC236}">
                    <a16:creationId xmlns:a16="http://schemas.microsoft.com/office/drawing/2014/main" id="{662FF55C-30B1-416D-B8D6-96D4C6580BAD}"/>
                  </a:ext>
                </a:extLst>
              </p:cNvPr>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grpSp>
        <p:grpSp>
          <p:nvGrpSpPr>
            <p:cNvPr id="20" name="组合 19">
              <a:extLst>
                <a:ext uri="{FF2B5EF4-FFF2-40B4-BE49-F238E27FC236}">
                  <a16:creationId xmlns:a16="http://schemas.microsoft.com/office/drawing/2014/main" id="{24D6AF7D-BC3A-4CE1-A743-887131B0AF81}"/>
                </a:ext>
              </a:extLst>
            </p:cNvPr>
            <p:cNvGrpSpPr/>
            <p:nvPr/>
          </p:nvGrpSpPr>
          <p:grpSpPr>
            <a:xfrm>
              <a:off x="3287777" y="1130300"/>
              <a:ext cx="1391335" cy="631281"/>
              <a:chOff x="5476875" y="1191413"/>
              <a:chExt cx="1399315" cy="634902"/>
            </a:xfrm>
          </p:grpSpPr>
          <p:sp>
            <p:nvSpPr>
              <p:cNvPr id="52" name="矩形 51">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6BE758F-048F-44C7-A403-564CB4B97D62}"/>
                  </a:ext>
                </a:extLst>
              </p:cNvPr>
              <p:cNvSpPr txBox="1"/>
              <p:nvPr/>
            </p:nvSpPr>
            <p:spPr>
              <a:xfrm>
                <a:off x="5571841" y="1254584"/>
                <a:ext cx="121108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Core</a:t>
                </a:r>
                <a:r>
                  <a:rPr lang="en-US" altLang="zh-CN" sz="1100" b="1" baseline="40000">
                    <a:solidFill>
                      <a:schemeClr val="bg1"/>
                    </a:solidFill>
                    <a:latin typeface="Consolas" panose="020B0609020204030204" pitchFamily="49" charset="0"/>
                    <a:cs typeface="Segoe UI Black" panose="020B0A02040204020203" pitchFamily="34" charset="0"/>
                  </a:rPr>
                  <a:t>TM</a:t>
                </a:r>
                <a:endParaRPr lang="en-US" altLang="zh-CN" sz="1200" b="1" baseline="4000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I7 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sp>
          <p:nvSpPr>
            <p:cNvPr id="87" name="矩形 86">
              <a:extLst>
                <a:ext uri="{FF2B5EF4-FFF2-40B4-BE49-F238E27FC236}">
                  <a16:creationId xmlns:a16="http://schemas.microsoft.com/office/drawing/2014/main" id="{B67887EE-9F8D-4FFA-B62C-E3A8CAAA647D}"/>
                </a:ext>
              </a:extLst>
            </p:cNvPr>
            <p:cNvSpPr/>
            <p:nvPr/>
          </p:nvSpPr>
          <p:spPr>
            <a:xfrm>
              <a:off x="2537976" y="3909307"/>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480Mb/s</a:t>
              </a:r>
            </a:p>
          </p:txBody>
        </p:sp>
        <p:sp>
          <p:nvSpPr>
            <p:cNvPr id="89" name="矩形 88">
              <a:extLst>
                <a:ext uri="{FF2B5EF4-FFF2-40B4-BE49-F238E27FC236}">
                  <a16:creationId xmlns:a16="http://schemas.microsoft.com/office/drawing/2014/main" id="{B67887EE-9F8D-4FFA-B62C-E3A8CAAA647D}"/>
                </a:ext>
              </a:extLst>
            </p:cNvPr>
            <p:cNvSpPr/>
            <p:nvPr/>
          </p:nvSpPr>
          <p:spPr>
            <a:xfrm>
              <a:off x="3940515" y="5450096"/>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LPC/SPI</a:t>
              </a:r>
              <a:endParaRPr lang="zh-CN" altLang="en-US" sz="1200" b="1" dirty="0"/>
            </a:p>
          </p:txBody>
        </p:sp>
        <p:grpSp>
          <p:nvGrpSpPr>
            <p:cNvPr id="18" name="组合 17">
              <a:extLst>
                <a:ext uri="{FF2B5EF4-FFF2-40B4-BE49-F238E27FC236}">
                  <a16:creationId xmlns:a16="http://schemas.microsoft.com/office/drawing/2014/main" id="{AC183693-635D-4000-9AD9-CAE139A2D5B2}"/>
                </a:ext>
              </a:extLst>
            </p:cNvPr>
            <p:cNvGrpSpPr/>
            <p:nvPr/>
          </p:nvGrpSpPr>
          <p:grpSpPr>
            <a:xfrm>
              <a:off x="5213145" y="4949656"/>
              <a:ext cx="1538270" cy="397116"/>
              <a:chOff x="1507328" y="2245486"/>
              <a:chExt cx="1828799" cy="399393"/>
            </a:xfrm>
          </p:grpSpPr>
          <p:sp>
            <p:nvSpPr>
              <p:cNvPr id="56"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8FA8FB2D-35A5-4A99-A870-7F663D1682EC}"/>
                  </a:ext>
                </a:extLst>
              </p:cNvPr>
              <p:cNvSpPr txBox="1"/>
              <p:nvPr/>
            </p:nvSpPr>
            <p:spPr>
              <a:xfrm>
                <a:off x="2032303" y="2305887"/>
                <a:ext cx="825574"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SATA</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a:extLst>
                <a:ext uri="{FF2B5EF4-FFF2-40B4-BE49-F238E27FC236}">
                  <a16:creationId xmlns:a16="http://schemas.microsoft.com/office/drawing/2014/main" id="{97361067-2C67-4EE1-A10C-90A2DD24CC47}"/>
                </a:ext>
              </a:extLst>
            </p:cNvPr>
            <p:cNvGrpSpPr/>
            <p:nvPr/>
          </p:nvGrpSpPr>
          <p:grpSpPr>
            <a:xfrm>
              <a:off x="5043015" y="3927113"/>
              <a:ext cx="1926827" cy="461666"/>
              <a:chOff x="1265939" y="2214349"/>
              <a:chExt cx="2350813" cy="464314"/>
            </a:xfrm>
          </p:grpSpPr>
          <p:sp>
            <p:nvSpPr>
              <p:cNvPr id="60"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F50261E-9751-42E3-8703-2C6D4618E43D}"/>
                  </a:ext>
                </a:extLst>
              </p:cNvPr>
              <p:cNvSpPr txBox="1"/>
              <p:nvPr/>
            </p:nvSpPr>
            <p:spPr>
              <a:xfrm>
                <a:off x="1265939" y="2214349"/>
                <a:ext cx="2350813" cy="464314"/>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High</a:t>
                </a:r>
              </a:p>
              <a:p>
                <a:pPr algn="ctr"/>
                <a:r>
                  <a:rPr lang="en-US" altLang="zh-CN" sz="1200" b="1">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sp>
          <p:nvSpPr>
            <p:cNvPr id="101" name="矩形 100">
              <a:extLst>
                <a:ext uri="{FF2B5EF4-FFF2-40B4-BE49-F238E27FC236}">
                  <a16:creationId xmlns:a16="http://schemas.microsoft.com/office/drawing/2014/main" id="{0E9A7FF9-DB41-4C27-9E96-3B054ABF1765}"/>
                </a:ext>
              </a:extLst>
            </p:cNvPr>
            <p:cNvSpPr/>
            <p:nvPr/>
          </p:nvSpPr>
          <p:spPr>
            <a:xfrm>
              <a:off x="2646858" y="4100638"/>
              <a:ext cx="492443"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each</a:t>
              </a:r>
              <a:endParaRPr lang="zh-CN" altLang="en-US" sz="1100" b="1" dirty="0"/>
            </a:p>
          </p:txBody>
        </p:sp>
        <p:sp>
          <p:nvSpPr>
            <p:cNvPr id="103" name="矩形 102">
              <a:extLst>
                <a:ext uri="{FF2B5EF4-FFF2-40B4-BE49-F238E27FC236}">
                  <a16:creationId xmlns:a16="http://schemas.microsoft.com/office/drawing/2014/main" id="{A2F29170-966C-408C-BD06-8606507550CC}"/>
                </a:ext>
              </a:extLst>
            </p:cNvPr>
            <p:cNvSpPr/>
            <p:nvPr/>
          </p:nvSpPr>
          <p:spPr>
            <a:xfrm>
              <a:off x="2583669" y="2663807"/>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1GB/s</a:t>
              </a:r>
              <a:endParaRPr lang="zh-CN" altLang="en-US" sz="1200" dirty="0"/>
            </a:p>
          </p:txBody>
        </p:sp>
        <p:grpSp>
          <p:nvGrpSpPr>
            <p:cNvPr id="10" name="组合 9">
              <a:extLst>
                <a:ext uri="{FF2B5EF4-FFF2-40B4-BE49-F238E27FC236}">
                  <a16:creationId xmlns:a16="http://schemas.microsoft.com/office/drawing/2014/main" id="{E0DA35A7-94E6-44CE-BAD1-4D81403C6F80}"/>
                </a:ext>
              </a:extLst>
            </p:cNvPr>
            <p:cNvGrpSpPr/>
            <p:nvPr/>
          </p:nvGrpSpPr>
          <p:grpSpPr>
            <a:xfrm>
              <a:off x="787139" y="2707592"/>
              <a:ext cx="1664530" cy="461666"/>
              <a:chOff x="1678806" y="2221303"/>
              <a:chExt cx="1674076" cy="464314"/>
            </a:xfrm>
          </p:grpSpPr>
          <p:sp>
            <p:nvSpPr>
              <p:cNvPr id="7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F699DDB0-BB48-4348-8199-C0F24D7C76AE}"/>
                  </a:ext>
                </a:extLst>
              </p:cNvPr>
              <p:cNvSpPr txBox="1"/>
              <p:nvPr/>
            </p:nvSpPr>
            <p:spPr>
              <a:xfrm>
                <a:off x="1714568" y="2221303"/>
                <a:ext cx="1638314" cy="464314"/>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PCI Express</a:t>
                </a:r>
                <a:r>
                  <a:rPr lang="en-US" altLang="zh-CN" sz="1200" b="1" baseline="30000">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2.0</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a:solidFill>
                      <a:schemeClr val="bg1"/>
                    </a:solidFill>
                    <a:latin typeface="Consolas" panose="020B0609020204030204" pitchFamily="49" charset="0"/>
                    <a:cs typeface="Segoe UI Black" panose="020B0A02040204020203" pitchFamily="34" charset="0"/>
                  </a:rPr>
                  <a:t> 32lanes </a:t>
                </a:r>
                <a:r>
                  <a:rPr lang="en-US" altLang="zh-CN" sz="1200" b="1" dirty="0">
                    <a:solidFill>
                      <a:schemeClr val="bg1"/>
                    </a:solidFill>
                    <a:latin typeface="Consolas" panose="020B0609020204030204" pitchFamily="49" charset="0"/>
                    <a:cs typeface="Segoe UI Black" panose="020B0A02040204020203" pitchFamily="34" charset="0"/>
                  </a:rPr>
                  <a:t>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1" name="组合 10">
              <a:extLst>
                <a:ext uri="{FF2B5EF4-FFF2-40B4-BE49-F238E27FC236}">
                  <a16:creationId xmlns:a16="http://schemas.microsoft.com/office/drawing/2014/main" id="{E8EDFCB9-2AA3-4E21-92DD-1C7218B77889}"/>
                </a:ext>
              </a:extLst>
            </p:cNvPr>
            <p:cNvGrpSpPr/>
            <p:nvPr/>
          </p:nvGrpSpPr>
          <p:grpSpPr>
            <a:xfrm>
              <a:off x="879815" y="3918868"/>
              <a:ext cx="1568745" cy="461666"/>
              <a:chOff x="1507328" y="2222623"/>
              <a:chExt cx="1828799" cy="464313"/>
            </a:xfrm>
          </p:grpSpPr>
          <p:sp>
            <p:nvSpPr>
              <p:cNvPr id="70"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F107A139-0E17-453F-9126-2B46C1A14CCD}"/>
                  </a:ext>
                </a:extLst>
              </p:cNvPr>
              <p:cNvSpPr txBox="1"/>
              <p:nvPr/>
            </p:nvSpPr>
            <p:spPr>
              <a:xfrm>
                <a:off x="1821151" y="2222623"/>
                <a:ext cx="1205708"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12 USB 2.0</a:t>
                </a:r>
              </a:p>
              <a:p>
                <a:pPr algn="ctr"/>
                <a:r>
                  <a:rPr lang="en-US" altLang="zh-CN" sz="1200" b="1">
                    <a:solidFill>
                      <a:schemeClr val="bg1"/>
                    </a:solidFill>
                    <a:latin typeface="Consolas" panose="020B0609020204030204" pitchFamily="49" charset="0"/>
                    <a:cs typeface="Segoe UI Black" panose="020B0A02040204020203" pitchFamily="34" charset="0"/>
                  </a:rPr>
                  <a:t>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2" name="组合 11">
              <a:extLst>
                <a:ext uri="{FF2B5EF4-FFF2-40B4-BE49-F238E27FC236}">
                  <a16:creationId xmlns:a16="http://schemas.microsoft.com/office/drawing/2014/main" id="{C205A254-C2A6-40DF-BCF6-175999960832}"/>
                </a:ext>
              </a:extLst>
            </p:cNvPr>
            <p:cNvGrpSpPr/>
            <p:nvPr/>
          </p:nvGrpSpPr>
          <p:grpSpPr>
            <a:xfrm>
              <a:off x="865000" y="4416184"/>
              <a:ext cx="1568745" cy="459033"/>
              <a:chOff x="1507328" y="2222624"/>
              <a:chExt cx="1828799" cy="461665"/>
            </a:xfrm>
          </p:grpSpPr>
          <p:sp>
            <p:nvSpPr>
              <p:cNvPr id="68"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CCD465E1-231D-414F-B1F3-6F16A8145F95}"/>
                  </a:ext>
                </a:extLst>
              </p:cNvPr>
              <p:cNvSpPr txBox="1"/>
              <p:nvPr/>
            </p:nvSpPr>
            <p:spPr>
              <a:xfrm>
                <a:off x="1775351" y="2222624"/>
                <a:ext cx="1297312" cy="461665"/>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a:t>
                </a:r>
                <a:r>
                  <a:rPr lang="en-US" altLang="zh-CN" sz="1200" b="1" dirty="0">
                    <a:solidFill>
                      <a:schemeClr val="bg1"/>
                    </a:solidFill>
                    <a:latin typeface="Consolas" panose="020B0609020204030204" pitchFamily="49" charset="0"/>
                    <a:cs typeface="Segoe UI Black" panose="020B0A02040204020203" pitchFamily="34" charset="0"/>
                  </a:rPr>
                  <a:t>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a:extLst>
                <a:ext uri="{FF2B5EF4-FFF2-40B4-BE49-F238E27FC236}">
                  <a16:creationId xmlns:a16="http://schemas.microsoft.com/office/drawing/2014/main" id="{27B41324-D005-4A2D-A867-C83360F16967}"/>
                </a:ext>
              </a:extLst>
            </p:cNvPr>
            <p:cNvGrpSpPr/>
            <p:nvPr/>
          </p:nvGrpSpPr>
          <p:grpSpPr>
            <a:xfrm>
              <a:off x="864999" y="4926926"/>
              <a:ext cx="1568745" cy="461666"/>
              <a:chOff x="1507328" y="2222624"/>
              <a:chExt cx="1828799" cy="464313"/>
            </a:xfrm>
          </p:grpSpPr>
          <p:sp>
            <p:nvSpPr>
              <p:cNvPr id="66"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3C36D56F-B38E-40E6-8B2B-3D55F6AAC152}"/>
                  </a:ext>
                </a:extLst>
              </p:cNvPr>
              <p:cNvSpPr txBox="1"/>
              <p:nvPr/>
            </p:nvSpPr>
            <p:spPr>
              <a:xfrm>
                <a:off x="1524030" y="2222624"/>
                <a:ext cx="1799965"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Integrated</a:t>
                </a:r>
              </a:p>
              <a:p>
                <a:pPr algn="ctr"/>
                <a:r>
                  <a:rPr lang="en-US" altLang="zh-CN" sz="1200" b="1">
                    <a:solidFill>
                      <a:schemeClr val="bg1"/>
                    </a:solidFill>
                    <a:latin typeface="Consolas" panose="020B0609020204030204" pitchFamily="49" charset="0"/>
                    <a:cs typeface="Segoe UI Black" panose="020B0A02040204020203" pitchFamily="34" charset="0"/>
                  </a:rPr>
                  <a:t>10/100/1000 MAC</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spTree>
    <p:extLst>
      <p:ext uri="{BB962C8B-B14F-4D97-AF65-F5344CB8AC3E}">
        <p14:creationId xmlns:p14="http://schemas.microsoft.com/office/powerpoint/2010/main" val="3598830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CPU+PCH </a:t>
            </a:r>
            <a:r>
              <a:rPr lang="zh-CN" altLang="en-US"/>
              <a:t>方案  北桥消失</a:t>
            </a:r>
            <a:endParaRPr lang="zh-CN" altLang="en-US" dirty="0"/>
          </a:p>
        </p:txBody>
      </p:sp>
      <p:grpSp>
        <p:nvGrpSpPr>
          <p:cNvPr id="4" name="组合 3"/>
          <p:cNvGrpSpPr/>
          <p:nvPr/>
        </p:nvGrpSpPr>
        <p:grpSpPr>
          <a:xfrm>
            <a:off x="1985540" y="1204617"/>
            <a:ext cx="7962218" cy="4855165"/>
            <a:chOff x="2747540" y="1678985"/>
            <a:chExt cx="6501300" cy="3964333"/>
          </a:xfrm>
        </p:grpSpPr>
        <p:cxnSp>
          <p:nvCxnSpPr>
            <p:cNvPr id="62" name="直接连接符 61">
              <a:extLst>
                <a:ext uri="{FF2B5EF4-FFF2-40B4-BE49-F238E27FC236}">
                  <a16:creationId xmlns:a16="http://schemas.microsoft.com/office/drawing/2014/main" id="{54B54A41-C422-4C40-A180-A7F2806CC912}"/>
                </a:ext>
              </a:extLst>
            </p:cNvPr>
            <p:cNvCxnSpPr/>
            <p:nvPr/>
          </p:nvCxnSpPr>
          <p:spPr>
            <a:xfrm>
              <a:off x="6786525" y="4079410"/>
              <a:ext cx="125652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700073E-B081-404B-96D6-EA98D557C6FA}"/>
                </a:ext>
              </a:extLst>
            </p:cNvPr>
            <p:cNvCxnSpPr/>
            <p:nvPr/>
          </p:nvCxnSpPr>
          <p:spPr>
            <a:xfrm>
              <a:off x="4474741" y="2370932"/>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EC4A3EB3-13C3-4B6B-AD9F-DC29D56D42F0}"/>
                </a:ext>
              </a:extLst>
            </p:cNvPr>
            <p:cNvGrpSpPr/>
            <p:nvPr/>
          </p:nvGrpSpPr>
          <p:grpSpPr>
            <a:xfrm>
              <a:off x="5327240" y="5246202"/>
              <a:ext cx="1542383" cy="397116"/>
              <a:chOff x="1507328" y="2245486"/>
              <a:chExt cx="1828799" cy="399393"/>
            </a:xfrm>
          </p:grpSpPr>
          <p:sp>
            <p:nvSpPr>
              <p:cNvPr id="78"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9" name="文本框 78">
                <a:extLst>
                  <a:ext uri="{FF2B5EF4-FFF2-40B4-BE49-F238E27FC236}">
                    <a16:creationId xmlns:a16="http://schemas.microsoft.com/office/drawing/2014/main" id="{3303E6E6-C39C-4CDE-8DA0-4B6152555826}"/>
                  </a:ext>
                </a:extLst>
              </p:cNvPr>
              <p:cNvSpPr txBox="1"/>
              <p:nvPr/>
            </p:nvSpPr>
            <p:spPr>
              <a:xfrm>
                <a:off x="1701265" y="2301722"/>
                <a:ext cx="1453161"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BIOS Support</a:t>
                </a:r>
                <a:endParaRPr lang="en-US" altLang="zh-CN" sz="1400" b="1" dirty="0">
                  <a:solidFill>
                    <a:schemeClr val="bg1"/>
                  </a:solidFill>
                  <a:latin typeface="Consolas" panose="020B0609020204030204" pitchFamily="49" charset="0"/>
                  <a:cs typeface="Segoe UI Black" panose="020B0A02040204020203" pitchFamily="34" charset="0"/>
                </a:endParaRPr>
              </a:p>
            </p:txBody>
          </p:sp>
        </p:grpSp>
        <p:cxnSp>
          <p:nvCxnSpPr>
            <p:cNvPr id="80" name="直接连接符 79">
              <a:extLst>
                <a:ext uri="{FF2B5EF4-FFF2-40B4-BE49-F238E27FC236}">
                  <a16:creationId xmlns:a16="http://schemas.microsoft.com/office/drawing/2014/main" id="{46937F46-4EF2-4541-9D0B-A033CA10549A}"/>
                </a:ext>
              </a:extLst>
            </p:cNvPr>
            <p:cNvCxnSpPr>
              <a:cxnSpLocks/>
              <a:stCxn id="126" idx="2"/>
              <a:endCxn id="96" idx="0"/>
            </p:cNvCxnSpPr>
            <p:nvPr/>
          </p:nvCxnSpPr>
          <p:spPr>
            <a:xfrm>
              <a:off x="6086348" y="2921529"/>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2F3128E-D57B-4BA4-AC74-8B4E036897D1}"/>
                </a:ext>
              </a:extLst>
            </p:cNvPr>
            <p:cNvCxnSpPr>
              <a:cxnSpLocks/>
            </p:cNvCxnSpPr>
            <p:nvPr/>
          </p:nvCxnSpPr>
          <p:spPr>
            <a:xfrm>
              <a:off x="6076778" y="2921529"/>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54B54A41-C422-4C40-A180-A7F2806CC912}"/>
                </a:ext>
              </a:extLst>
            </p:cNvPr>
            <p:cNvCxnSpPr/>
            <p:nvPr/>
          </p:nvCxnSpPr>
          <p:spPr>
            <a:xfrm>
              <a:off x="6628714" y="3580890"/>
              <a:ext cx="95164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8667E1E-A0F2-4545-AFCD-FFB569929229}"/>
                </a:ext>
              </a:extLst>
            </p:cNvPr>
            <p:cNvCxnSpPr/>
            <p:nvPr/>
          </p:nvCxnSpPr>
          <p:spPr>
            <a:xfrm>
              <a:off x="6810696" y="4605234"/>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E0B2D5B-7B5F-4874-9BAB-0F8094B2907A}"/>
                </a:ext>
              </a:extLst>
            </p:cNvPr>
            <p:cNvCxnSpPr/>
            <p:nvPr/>
          </p:nvCxnSpPr>
          <p:spPr>
            <a:xfrm>
              <a:off x="4296941" y="3580890"/>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A4E2DEB-AEDC-41D3-A264-C946A432E7A5}"/>
                </a:ext>
              </a:extLst>
            </p:cNvPr>
            <p:cNvCxnSpPr/>
            <p:nvPr/>
          </p:nvCxnSpPr>
          <p:spPr>
            <a:xfrm>
              <a:off x="4512841" y="4605234"/>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4A45C6F-9C68-4983-A4A7-6F69CE1D58C2}"/>
                </a:ext>
              </a:extLst>
            </p:cNvPr>
            <p:cNvCxnSpPr/>
            <p:nvPr/>
          </p:nvCxnSpPr>
          <p:spPr>
            <a:xfrm>
              <a:off x="6076778" y="4796180"/>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2F29170-966C-408C-BD06-8606507550CC}"/>
                </a:ext>
              </a:extLst>
            </p:cNvPr>
            <p:cNvSpPr/>
            <p:nvPr/>
          </p:nvSpPr>
          <p:spPr>
            <a:xfrm>
              <a:off x="4726076" y="2141983"/>
              <a:ext cx="6179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Up to </a:t>
              </a:r>
              <a:endParaRPr lang="zh-CN" altLang="en-US" sz="1200" dirty="0"/>
            </a:p>
          </p:txBody>
        </p:sp>
        <p:sp>
          <p:nvSpPr>
            <p:cNvPr id="93" name="矩形 92">
              <a:extLst>
                <a:ext uri="{FF2B5EF4-FFF2-40B4-BE49-F238E27FC236}">
                  <a16:creationId xmlns:a16="http://schemas.microsoft.com/office/drawing/2014/main" id="{D8B2DEC8-BFA9-4424-8273-237DEE0CE193}"/>
                </a:ext>
              </a:extLst>
            </p:cNvPr>
            <p:cNvSpPr/>
            <p:nvPr/>
          </p:nvSpPr>
          <p:spPr>
            <a:xfrm>
              <a:off x="6854909" y="437111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6Gb/s</a:t>
              </a:r>
              <a:endParaRPr lang="zh-CN" altLang="en-US" sz="1400" b="1" dirty="0"/>
            </a:p>
          </p:txBody>
        </p:sp>
        <p:sp>
          <p:nvSpPr>
            <p:cNvPr id="94" name="矩形 93">
              <a:extLst>
                <a:ext uri="{FF2B5EF4-FFF2-40B4-BE49-F238E27FC236}">
                  <a16:creationId xmlns:a16="http://schemas.microsoft.com/office/drawing/2014/main" id="{5790735E-1A6B-469B-B166-936845DE4797}"/>
                </a:ext>
              </a:extLst>
            </p:cNvPr>
            <p:cNvSpPr/>
            <p:nvPr/>
          </p:nvSpPr>
          <p:spPr>
            <a:xfrm>
              <a:off x="5639118" y="3141359"/>
              <a:ext cx="1402450" cy="273872"/>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DMI  *4  8GB/s</a:t>
              </a:r>
              <a:endParaRPr lang="zh-CN" altLang="en-US" sz="1400" b="1" dirty="0"/>
            </a:p>
          </p:txBody>
        </p:sp>
        <p:grpSp>
          <p:nvGrpSpPr>
            <p:cNvPr id="95" name="组合 94">
              <a:extLst>
                <a:ext uri="{FF2B5EF4-FFF2-40B4-BE49-F238E27FC236}">
                  <a16:creationId xmlns:a16="http://schemas.microsoft.com/office/drawing/2014/main" id="{6D305577-2DF6-49BF-BBAD-E1D07D2E4420}"/>
                </a:ext>
              </a:extLst>
            </p:cNvPr>
            <p:cNvGrpSpPr/>
            <p:nvPr/>
          </p:nvGrpSpPr>
          <p:grpSpPr>
            <a:xfrm>
              <a:off x="5386171" y="3386256"/>
              <a:ext cx="1400354" cy="1400354"/>
              <a:chOff x="7462345" y="2301766"/>
              <a:chExt cx="1408386" cy="1408386"/>
            </a:xfrm>
          </p:grpSpPr>
          <p:sp>
            <p:nvSpPr>
              <p:cNvPr id="96" name="矩形 9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PCH</a:t>
                </a:r>
                <a:endParaRPr lang="zh-CN" altLang="en-US" sz="1600" b="1" dirty="0"/>
              </a:p>
            </p:txBody>
          </p:sp>
        </p:grpSp>
        <p:sp>
          <p:nvSpPr>
            <p:cNvPr id="98" name="矩形 97">
              <a:extLst>
                <a:ext uri="{FF2B5EF4-FFF2-40B4-BE49-F238E27FC236}">
                  <a16:creationId xmlns:a16="http://schemas.microsoft.com/office/drawing/2014/main" id="{B67887EE-9F8D-4FFA-B62C-E3A8CAAA647D}"/>
                </a:ext>
              </a:extLst>
            </p:cNvPr>
            <p:cNvSpPr/>
            <p:nvPr/>
          </p:nvSpPr>
          <p:spPr>
            <a:xfrm>
              <a:off x="4700888" y="334972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5Gb/s</a:t>
              </a:r>
            </a:p>
          </p:txBody>
        </p:sp>
        <p:sp>
          <p:nvSpPr>
            <p:cNvPr id="99" name="矩形 98">
              <a:extLst>
                <a:ext uri="{FF2B5EF4-FFF2-40B4-BE49-F238E27FC236}">
                  <a16:creationId xmlns:a16="http://schemas.microsoft.com/office/drawing/2014/main" id="{B67887EE-9F8D-4FFA-B62C-E3A8CAAA647D}"/>
                </a:ext>
              </a:extLst>
            </p:cNvPr>
            <p:cNvSpPr/>
            <p:nvPr/>
          </p:nvSpPr>
          <p:spPr>
            <a:xfrm>
              <a:off x="6027655" y="4890834"/>
              <a:ext cx="439544"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SPI</a:t>
              </a:r>
              <a:endParaRPr lang="zh-CN" altLang="en-US" sz="1400" b="1" dirty="0"/>
            </a:p>
          </p:txBody>
        </p:sp>
        <p:grpSp>
          <p:nvGrpSpPr>
            <p:cNvPr id="100" name="组合 99">
              <a:extLst>
                <a:ext uri="{FF2B5EF4-FFF2-40B4-BE49-F238E27FC236}">
                  <a16:creationId xmlns:a16="http://schemas.microsoft.com/office/drawing/2014/main" id="{AC183693-635D-4000-9AD9-CAE139A2D5B2}"/>
                </a:ext>
              </a:extLst>
            </p:cNvPr>
            <p:cNvGrpSpPr/>
            <p:nvPr/>
          </p:nvGrpSpPr>
          <p:grpSpPr>
            <a:xfrm>
              <a:off x="7465386" y="4390394"/>
              <a:ext cx="1783454" cy="397116"/>
              <a:chOff x="1507328" y="2245486"/>
              <a:chExt cx="1828799" cy="399393"/>
            </a:xfrm>
          </p:grpSpPr>
          <p:sp>
            <p:nvSpPr>
              <p:cNvPr id="102"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4" name="文本框 103">
                <a:extLst>
                  <a:ext uri="{FF2B5EF4-FFF2-40B4-BE49-F238E27FC236}">
                    <a16:creationId xmlns:a16="http://schemas.microsoft.com/office/drawing/2014/main" id="{8FA8FB2D-35A5-4A99-A870-7F663D1682EC}"/>
                  </a:ext>
                </a:extLst>
              </p:cNvPr>
              <p:cNvSpPr txBox="1"/>
              <p:nvPr/>
            </p:nvSpPr>
            <p:spPr>
              <a:xfrm>
                <a:off x="1862066" y="2305887"/>
                <a:ext cx="1166049"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10 SATA 3.0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05" name="组合 104">
              <a:extLst>
                <a:ext uri="{FF2B5EF4-FFF2-40B4-BE49-F238E27FC236}">
                  <a16:creationId xmlns:a16="http://schemas.microsoft.com/office/drawing/2014/main" id="{97361067-2C67-4EE1-A10C-90A2DD24CC47}"/>
                </a:ext>
              </a:extLst>
            </p:cNvPr>
            <p:cNvGrpSpPr/>
            <p:nvPr/>
          </p:nvGrpSpPr>
          <p:grpSpPr>
            <a:xfrm>
              <a:off x="7489167" y="3355153"/>
              <a:ext cx="1757748" cy="465582"/>
              <a:chOff x="1507328" y="2214349"/>
              <a:chExt cx="1828799" cy="468252"/>
            </a:xfrm>
          </p:grpSpPr>
          <p:sp>
            <p:nvSpPr>
              <p:cNvPr id="106"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7" name="文本框 106">
                <a:extLst>
                  <a:ext uri="{FF2B5EF4-FFF2-40B4-BE49-F238E27FC236}">
                    <a16:creationId xmlns:a16="http://schemas.microsoft.com/office/drawing/2014/main" id="{FF50261E-9751-42E3-8703-2C6D4618E43D}"/>
                  </a:ext>
                </a:extLst>
              </p:cNvPr>
              <p:cNvSpPr txBox="1"/>
              <p:nvPr/>
            </p:nvSpPr>
            <p:spPr>
              <a:xfrm>
                <a:off x="1619766" y="2214349"/>
                <a:ext cx="164316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High</a:t>
                </a:r>
              </a:p>
              <a:p>
                <a:pPr algn="ctr"/>
                <a:r>
                  <a:rPr lang="en-US" altLang="zh-CN" sz="1400" b="1">
                    <a:solidFill>
                      <a:schemeClr val="bg1"/>
                    </a:solidFill>
                    <a:latin typeface="Consolas" panose="020B0609020204030204" pitchFamily="49" charset="0"/>
                    <a:cs typeface="Segoe UI Black" panose="020B0A02040204020203" pitchFamily="34" charset="0"/>
                  </a:rPr>
                  <a:t>Definition Audio</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08" name="矩形 107">
              <a:extLst>
                <a:ext uri="{FF2B5EF4-FFF2-40B4-BE49-F238E27FC236}">
                  <a16:creationId xmlns:a16="http://schemas.microsoft.com/office/drawing/2014/main" id="{0E9A7FF9-DB41-4C27-9E96-3B054ABF1765}"/>
                </a:ext>
              </a:extLst>
            </p:cNvPr>
            <p:cNvSpPr/>
            <p:nvPr/>
          </p:nvSpPr>
          <p:spPr>
            <a:xfrm>
              <a:off x="4759398" y="3541376"/>
              <a:ext cx="4667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109" name="矩形 108">
              <a:extLst>
                <a:ext uri="{FF2B5EF4-FFF2-40B4-BE49-F238E27FC236}">
                  <a16:creationId xmlns:a16="http://schemas.microsoft.com/office/drawing/2014/main" id="{A2F29170-966C-408C-BD06-8606507550CC}"/>
                </a:ext>
              </a:extLst>
            </p:cNvPr>
            <p:cNvSpPr/>
            <p:nvPr/>
          </p:nvSpPr>
          <p:spPr>
            <a:xfrm>
              <a:off x="4691581" y="2372066"/>
              <a:ext cx="694421"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80GB/s</a:t>
              </a:r>
              <a:endParaRPr lang="zh-CN" altLang="en-US" sz="1400" dirty="0"/>
            </a:p>
          </p:txBody>
        </p:sp>
        <p:grpSp>
          <p:nvGrpSpPr>
            <p:cNvPr id="110" name="组合 109">
              <a:extLst>
                <a:ext uri="{FF2B5EF4-FFF2-40B4-BE49-F238E27FC236}">
                  <a16:creationId xmlns:a16="http://schemas.microsoft.com/office/drawing/2014/main" id="{E0DA35A7-94E6-44CE-BAD1-4D81403C6F80}"/>
                </a:ext>
              </a:extLst>
            </p:cNvPr>
            <p:cNvGrpSpPr/>
            <p:nvPr/>
          </p:nvGrpSpPr>
          <p:grpSpPr>
            <a:xfrm>
              <a:off x="2747540" y="2148331"/>
              <a:ext cx="1820725" cy="465582"/>
              <a:chOff x="1678806" y="2221302"/>
              <a:chExt cx="1657321" cy="468252"/>
            </a:xfrm>
          </p:grpSpPr>
          <p:sp>
            <p:nvSpPr>
              <p:cNvPr id="111"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文本框 111">
                <a:extLst>
                  <a:ext uri="{FF2B5EF4-FFF2-40B4-BE49-F238E27FC236}">
                    <a16:creationId xmlns:a16="http://schemas.microsoft.com/office/drawing/2014/main" id="{F699DDB0-BB48-4348-8199-C0F24D7C76AE}"/>
                  </a:ext>
                </a:extLst>
              </p:cNvPr>
              <p:cNvSpPr txBox="1"/>
              <p:nvPr/>
            </p:nvSpPr>
            <p:spPr>
              <a:xfrm>
                <a:off x="1684457" y="2221302"/>
                <a:ext cx="1598588"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PCI Express</a:t>
                </a:r>
                <a:r>
                  <a:rPr lang="en-US" altLang="zh-CN" sz="1400" b="1" baseline="30000">
                    <a:solidFill>
                      <a:schemeClr val="bg1"/>
                    </a:solidFill>
                    <a:latin typeface="Consolas" panose="020B0609020204030204" pitchFamily="49" charset="0"/>
                    <a:cs typeface="Segoe UI Black" panose="020B0A02040204020203" pitchFamily="34" charset="0"/>
                  </a:rPr>
                  <a:t>* </a:t>
                </a:r>
                <a:r>
                  <a:rPr lang="en-US" altLang="zh-CN" sz="1400" b="1">
                    <a:solidFill>
                      <a:schemeClr val="bg1"/>
                    </a:solidFill>
                    <a:latin typeface="Consolas" panose="020B0609020204030204" pitchFamily="49" charset="0"/>
                    <a:cs typeface="Segoe UI Black" panose="020B0A02040204020203" pitchFamily="34" charset="0"/>
                  </a:rPr>
                  <a:t>3.0</a:t>
                </a:r>
                <a:endParaRPr lang="en-US" altLang="zh-CN" sz="1400" b="1" baseline="30000" dirty="0">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 40 lanes </a:t>
                </a:r>
                <a:r>
                  <a:rPr lang="en-US" altLang="zh-CN" sz="1400" b="1" dirty="0">
                    <a:solidFill>
                      <a:schemeClr val="bg1"/>
                    </a:solidFill>
                    <a:latin typeface="Consolas" panose="020B0609020204030204" pitchFamily="49" charset="0"/>
                    <a:cs typeface="Segoe UI Black" panose="020B0A02040204020203" pitchFamily="34" charset="0"/>
                  </a:rPr>
                  <a:t>Graphics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3" name="组合 112">
              <a:extLst>
                <a:ext uri="{FF2B5EF4-FFF2-40B4-BE49-F238E27FC236}">
                  <a16:creationId xmlns:a16="http://schemas.microsoft.com/office/drawing/2014/main" id="{E8EDFCB9-2AA3-4E21-92DD-1C7218B77889}"/>
                </a:ext>
              </a:extLst>
            </p:cNvPr>
            <p:cNvGrpSpPr/>
            <p:nvPr/>
          </p:nvGrpSpPr>
          <p:grpSpPr>
            <a:xfrm>
              <a:off x="3030456" y="3359606"/>
              <a:ext cx="1568745" cy="465582"/>
              <a:chOff x="1507328" y="2222626"/>
              <a:chExt cx="1828799" cy="468252"/>
            </a:xfrm>
          </p:grpSpPr>
          <p:sp>
            <p:nvSpPr>
              <p:cNvPr id="114"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5" name="文本框 114">
                <a:extLst>
                  <a:ext uri="{FF2B5EF4-FFF2-40B4-BE49-F238E27FC236}">
                    <a16:creationId xmlns:a16="http://schemas.microsoft.com/office/drawing/2014/main" id="{F107A139-0E17-453F-9126-2B46C1A14CCD}"/>
                  </a:ext>
                </a:extLst>
              </p:cNvPr>
              <p:cNvSpPr txBox="1"/>
              <p:nvPr/>
            </p:nvSpPr>
            <p:spPr>
              <a:xfrm>
                <a:off x="1812733" y="2222626"/>
                <a:ext cx="122254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14 USB 3.0</a:t>
                </a:r>
              </a:p>
              <a:p>
                <a:pPr algn="ctr"/>
                <a:r>
                  <a:rPr lang="en-US" altLang="zh-CN" sz="1400" b="1">
                    <a:solidFill>
                      <a:schemeClr val="bg1"/>
                    </a:solidFill>
                    <a:latin typeface="Consolas" panose="020B0609020204030204" pitchFamily="49" charset="0"/>
                    <a:cs typeface="Segoe UI Black" panose="020B0A02040204020203" pitchFamily="34" charset="0"/>
                  </a:rPr>
                  <a:t>Ports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6" name="组合 115">
              <a:extLst>
                <a:ext uri="{FF2B5EF4-FFF2-40B4-BE49-F238E27FC236}">
                  <a16:creationId xmlns:a16="http://schemas.microsoft.com/office/drawing/2014/main" id="{27B41324-D005-4A2D-A867-C83360F16967}"/>
                </a:ext>
              </a:extLst>
            </p:cNvPr>
            <p:cNvGrpSpPr/>
            <p:nvPr/>
          </p:nvGrpSpPr>
          <p:grpSpPr>
            <a:xfrm>
              <a:off x="3012311" y="4367663"/>
              <a:ext cx="1579326" cy="465582"/>
              <a:chOff x="1503447" y="2222626"/>
              <a:chExt cx="1841134" cy="468252"/>
            </a:xfrm>
          </p:grpSpPr>
          <p:sp>
            <p:nvSpPr>
              <p:cNvPr id="117"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8" name="文本框 117">
                <a:extLst>
                  <a:ext uri="{FF2B5EF4-FFF2-40B4-BE49-F238E27FC236}">
                    <a16:creationId xmlns:a16="http://schemas.microsoft.com/office/drawing/2014/main" id="{3C36D56F-B38E-40E6-8B2B-3D55F6AAC152}"/>
                  </a:ext>
                </a:extLst>
              </p:cNvPr>
              <p:cNvSpPr txBox="1"/>
              <p:nvPr/>
            </p:nvSpPr>
            <p:spPr>
              <a:xfrm>
                <a:off x="1503447" y="2222626"/>
                <a:ext cx="184113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Integrated</a:t>
                </a:r>
              </a:p>
              <a:p>
                <a:pPr algn="ctr"/>
                <a:r>
                  <a:rPr lang="en-US" altLang="zh-CN" sz="1400" b="1">
                    <a:solidFill>
                      <a:schemeClr val="bg1"/>
                    </a:solidFill>
                    <a:latin typeface="Consolas" panose="020B0609020204030204" pitchFamily="49" charset="0"/>
                    <a:cs typeface="Segoe UI Black" panose="020B0A02040204020203" pitchFamily="34" charset="0"/>
                  </a:rPr>
                  <a:t>10/100/1000 MAC</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9" name="组合 118"/>
            <p:cNvGrpSpPr/>
            <p:nvPr/>
          </p:nvGrpSpPr>
          <p:grpSpPr>
            <a:xfrm>
              <a:off x="6688964" y="1906366"/>
              <a:ext cx="717116" cy="900479"/>
              <a:chOff x="4601823" y="2465628"/>
              <a:chExt cx="717116" cy="900479"/>
            </a:xfrm>
          </p:grpSpPr>
          <p:cxnSp>
            <p:nvCxnSpPr>
              <p:cNvPr id="120" name="直接连接符 119">
                <a:extLst>
                  <a:ext uri="{FF2B5EF4-FFF2-40B4-BE49-F238E27FC236}">
                    <a16:creationId xmlns:a16="http://schemas.microsoft.com/office/drawing/2014/main" id="{79656DD0-1562-42E4-9B6F-A5C54AD6D2F0}"/>
                  </a:ext>
                </a:extLst>
              </p:cNvPr>
              <p:cNvCxnSpPr/>
              <p:nvPr/>
            </p:nvCxnSpPr>
            <p:spPr>
              <a:xfrm>
                <a:off x="4673658" y="246562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79656DD0-1562-42E4-9B6F-A5C54AD6D2F0}"/>
                  </a:ext>
                </a:extLst>
              </p:cNvPr>
              <p:cNvCxnSpPr/>
              <p:nvPr/>
            </p:nvCxnSpPr>
            <p:spPr>
              <a:xfrm>
                <a:off x="4601823" y="276243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9656DD0-1562-42E4-9B6F-A5C54AD6D2F0}"/>
                  </a:ext>
                </a:extLst>
              </p:cNvPr>
              <p:cNvCxnSpPr/>
              <p:nvPr/>
            </p:nvCxnSpPr>
            <p:spPr>
              <a:xfrm>
                <a:off x="4601823" y="307649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9656DD0-1562-42E4-9B6F-A5C54AD6D2F0}"/>
                  </a:ext>
                </a:extLst>
              </p:cNvPr>
              <p:cNvCxnSpPr/>
              <p:nvPr/>
            </p:nvCxnSpPr>
            <p:spPr>
              <a:xfrm>
                <a:off x="4601823" y="3366107"/>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A3D32651-0157-408E-A001-B6D1AD51166C}"/>
                </a:ext>
              </a:extLst>
            </p:cNvPr>
            <p:cNvGrpSpPr/>
            <p:nvPr/>
          </p:nvGrpSpPr>
          <p:grpSpPr>
            <a:xfrm>
              <a:off x="5386171" y="1678985"/>
              <a:ext cx="1400354" cy="1400354"/>
              <a:chOff x="7462345" y="2301766"/>
              <a:chExt cx="1408386" cy="1408386"/>
            </a:xfrm>
          </p:grpSpPr>
          <p:sp>
            <p:nvSpPr>
              <p:cNvPr id="125" name="矩形 124">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6"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C00000"/>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CPU</a:t>
                </a:r>
                <a:endParaRPr lang="zh-CN" altLang="en-US" sz="1600" b="1" dirty="0"/>
              </a:p>
            </p:txBody>
          </p:sp>
        </p:grpSp>
        <p:grpSp>
          <p:nvGrpSpPr>
            <p:cNvPr id="127" name="组合 126">
              <a:extLst>
                <a:ext uri="{FF2B5EF4-FFF2-40B4-BE49-F238E27FC236}">
                  <a16:creationId xmlns:a16="http://schemas.microsoft.com/office/drawing/2014/main" id="{8B7C2EBC-5369-473F-AB29-E55E99C1027F}"/>
                </a:ext>
              </a:extLst>
            </p:cNvPr>
            <p:cNvGrpSpPr/>
            <p:nvPr/>
          </p:nvGrpSpPr>
          <p:grpSpPr>
            <a:xfrm>
              <a:off x="7265547" y="1776132"/>
              <a:ext cx="1597290" cy="1160948"/>
              <a:chOff x="1317318" y="1021024"/>
              <a:chExt cx="1844078" cy="901055"/>
            </a:xfrm>
          </p:grpSpPr>
          <p:sp>
            <p:nvSpPr>
              <p:cNvPr id="128" name="矩形: 圆角 19">
                <a:extLst>
                  <a:ext uri="{FF2B5EF4-FFF2-40B4-BE49-F238E27FC236}">
                    <a16:creationId xmlns:a16="http://schemas.microsoft.com/office/drawing/2014/main" id="{662FF55C-30B1-416D-B8D6-96D4C6580BAD}"/>
                  </a:ext>
                </a:extLst>
              </p:cNvPr>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29" name="矩形: 圆角 19">
                <a:extLst>
                  <a:ext uri="{FF2B5EF4-FFF2-40B4-BE49-F238E27FC236}">
                    <a16:creationId xmlns:a16="http://schemas.microsoft.com/office/drawing/2014/main" id="{662FF55C-30B1-416D-B8D6-96D4C6580BAD}"/>
                  </a:ext>
                </a:extLst>
              </p:cNvPr>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0" name="矩形: 圆角 19">
                <a:extLst>
                  <a:ext uri="{FF2B5EF4-FFF2-40B4-BE49-F238E27FC236}">
                    <a16:creationId xmlns:a16="http://schemas.microsoft.com/office/drawing/2014/main" id="{662FF55C-30B1-416D-B8D6-96D4C6580BAD}"/>
                  </a:ext>
                </a:extLst>
              </p:cNvPr>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1" name="矩形: 圆角 19">
                <a:extLst>
                  <a:ext uri="{FF2B5EF4-FFF2-40B4-BE49-F238E27FC236}">
                    <a16:creationId xmlns:a16="http://schemas.microsoft.com/office/drawing/2014/main" id="{662FF55C-30B1-416D-B8D6-96D4C6580BAD}"/>
                  </a:ext>
                </a:extLst>
              </p:cNvPr>
              <p:cNvSpPr/>
              <p:nvPr/>
            </p:nvSpPr>
            <p:spPr>
              <a:xfrm>
                <a:off x="1317318" y="1719919"/>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grpSp>
        <p:sp>
          <p:nvSpPr>
            <p:cNvPr id="132" name="矩形 131">
              <a:extLst>
                <a:ext uri="{FF2B5EF4-FFF2-40B4-BE49-F238E27FC236}">
                  <a16:creationId xmlns:a16="http://schemas.microsoft.com/office/drawing/2014/main" id="{D8B2DEC8-BFA9-4424-8273-237DEE0CE193}"/>
                </a:ext>
              </a:extLst>
            </p:cNvPr>
            <p:cNvSpPr/>
            <p:nvPr/>
          </p:nvSpPr>
          <p:spPr>
            <a:xfrm>
              <a:off x="6869623" y="3838869"/>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1GB/s</a:t>
              </a:r>
              <a:endParaRPr lang="zh-CN" altLang="en-US" sz="1400" b="1" dirty="0"/>
            </a:p>
          </p:txBody>
        </p:sp>
        <p:grpSp>
          <p:nvGrpSpPr>
            <p:cNvPr id="133" name="组合 132">
              <a:extLst>
                <a:ext uri="{FF2B5EF4-FFF2-40B4-BE49-F238E27FC236}">
                  <a16:creationId xmlns:a16="http://schemas.microsoft.com/office/drawing/2014/main" id="{AC183693-635D-4000-9AD9-CAE139A2D5B2}"/>
                </a:ext>
              </a:extLst>
            </p:cNvPr>
            <p:cNvGrpSpPr/>
            <p:nvPr/>
          </p:nvGrpSpPr>
          <p:grpSpPr>
            <a:xfrm>
              <a:off x="7473147" y="3881203"/>
              <a:ext cx="1775693" cy="397116"/>
              <a:chOff x="1507328" y="2245486"/>
              <a:chExt cx="1828799" cy="399393"/>
            </a:xfrm>
          </p:grpSpPr>
          <p:sp>
            <p:nvSpPr>
              <p:cNvPr id="134"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5" name="文本框 134">
                <a:extLst>
                  <a:ext uri="{FF2B5EF4-FFF2-40B4-BE49-F238E27FC236}">
                    <a16:creationId xmlns:a16="http://schemas.microsoft.com/office/drawing/2014/main" id="{8FA8FB2D-35A5-4A99-A870-7F663D1682EC}"/>
                  </a:ext>
                </a:extLst>
              </p:cNvPr>
              <p:cNvSpPr txBox="1"/>
              <p:nvPr/>
            </p:nvSpPr>
            <p:spPr>
              <a:xfrm>
                <a:off x="1568640" y="2306220"/>
                <a:ext cx="1717640"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8 PCI Express 2.0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36" name="矩形 135">
              <a:extLst>
                <a:ext uri="{FF2B5EF4-FFF2-40B4-BE49-F238E27FC236}">
                  <a16:creationId xmlns:a16="http://schemas.microsoft.com/office/drawing/2014/main" id="{D8B2DEC8-BFA9-4424-8273-237DEE0CE193}"/>
                </a:ext>
              </a:extLst>
            </p:cNvPr>
            <p:cNvSpPr/>
            <p:nvPr/>
          </p:nvSpPr>
          <p:spPr>
            <a:xfrm>
              <a:off x="6891862" y="4586959"/>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sp>
          <p:nvSpPr>
            <p:cNvPr id="137" name="矩形 136">
              <a:extLst>
                <a:ext uri="{FF2B5EF4-FFF2-40B4-BE49-F238E27FC236}">
                  <a16:creationId xmlns:a16="http://schemas.microsoft.com/office/drawing/2014/main" id="{D8B2DEC8-BFA9-4424-8273-237DEE0CE193}"/>
                </a:ext>
              </a:extLst>
            </p:cNvPr>
            <p:cNvSpPr/>
            <p:nvPr/>
          </p:nvSpPr>
          <p:spPr>
            <a:xfrm>
              <a:off x="6907113" y="4027493"/>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grpSp>
    </p:spTree>
    <p:extLst>
      <p:ext uri="{BB962C8B-B14F-4D97-AF65-F5344CB8AC3E}">
        <p14:creationId xmlns:p14="http://schemas.microsoft.com/office/powerpoint/2010/main" val="1182345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r>
              <a:rPr lang="en-US" altLang="zh-CN"/>
              <a:t>InfiniBand</a:t>
            </a:r>
            <a:r>
              <a:rPr lang="zh-CN" altLang="en-US"/>
              <a:t>总线</a:t>
            </a:r>
          </a:p>
        </p:txBody>
      </p:sp>
      <p:sp>
        <p:nvSpPr>
          <p:cNvPr id="69636" name="矩形 3"/>
          <p:cNvSpPr>
            <a:spLocks noGrp="1" noChangeArrowheads="1"/>
          </p:cNvSpPr>
          <p:nvPr>
            <p:ph type="body" idx="1"/>
          </p:nvPr>
        </p:nvSpPr>
        <p:spPr>
          <a:xfrm>
            <a:off x="487822" y="942764"/>
            <a:ext cx="11031078" cy="5637024"/>
          </a:xfrm>
        </p:spPr>
        <p:txBody>
          <a:bodyPr>
            <a:normAutofit lnSpcReduction="10000"/>
          </a:bodyPr>
          <a:lstStyle/>
          <a:p>
            <a:r>
              <a:rPr lang="zh-CN" altLang="en-US" dirty="0"/>
              <a:t>一种统一</a:t>
            </a:r>
            <a:r>
              <a:rPr lang="en-US" altLang="zh-CN" dirty="0"/>
              <a:t>future i/o</a:t>
            </a:r>
            <a:r>
              <a:rPr lang="zh-CN" altLang="en-US" dirty="0"/>
              <a:t>和</a:t>
            </a:r>
            <a:r>
              <a:rPr lang="en-US" altLang="zh-CN" dirty="0" err="1"/>
              <a:t>ngio</a:t>
            </a:r>
            <a:r>
              <a:rPr lang="zh-CN" altLang="en-US" dirty="0"/>
              <a:t>总线的新型总线标准  </a:t>
            </a:r>
            <a:r>
              <a:rPr lang="en-US" altLang="zh-CN" dirty="0" err="1"/>
              <a:t>infiniband</a:t>
            </a:r>
            <a:r>
              <a:rPr lang="zh-CN" altLang="en-US" dirty="0"/>
              <a:t>贸易协会（</a:t>
            </a:r>
            <a:r>
              <a:rPr lang="en-US" altLang="zh-CN" dirty="0" err="1"/>
              <a:t>infiniband</a:t>
            </a:r>
            <a:r>
              <a:rPr lang="en-US" altLang="zh-CN" dirty="0"/>
              <a:t> trade association</a:t>
            </a:r>
            <a:r>
              <a:rPr lang="zh-CN" altLang="en-US" dirty="0"/>
              <a:t>）</a:t>
            </a:r>
          </a:p>
          <a:p>
            <a:r>
              <a:rPr lang="zh-CN" altLang="en-US" dirty="0"/>
              <a:t>与前两个集团显著不同的是，</a:t>
            </a:r>
            <a:r>
              <a:rPr lang="en-US" altLang="zh-CN" dirty="0" err="1"/>
              <a:t>ibta</a:t>
            </a:r>
            <a:r>
              <a:rPr lang="zh-CN" altLang="en-US" dirty="0"/>
              <a:t>协会有着</a:t>
            </a:r>
            <a:r>
              <a:rPr lang="en-US" altLang="zh-CN" dirty="0"/>
              <a:t>202</a:t>
            </a:r>
            <a:r>
              <a:rPr lang="zh-CN" altLang="en-US" dirty="0"/>
              <a:t>个成员，几乎包括了工业界所有主要的系统、半导体和外围设备制造商，而且它的成员数目还在增加</a:t>
            </a:r>
          </a:p>
          <a:p>
            <a:r>
              <a:rPr lang="en-US" altLang="zh-CN" dirty="0"/>
              <a:t>2000</a:t>
            </a:r>
            <a:r>
              <a:rPr lang="zh-CN" altLang="en-US" dirty="0"/>
              <a:t>年</a:t>
            </a:r>
            <a:r>
              <a:rPr lang="en-US" altLang="zh-CN" dirty="0"/>
              <a:t>10</a:t>
            </a:r>
            <a:r>
              <a:rPr lang="zh-CN" altLang="en-US" dirty="0"/>
              <a:t>月份，这个组织发布了它的</a:t>
            </a:r>
            <a:r>
              <a:rPr lang="en-US" altLang="zh-CN" dirty="0" err="1"/>
              <a:t>infiniband</a:t>
            </a:r>
            <a:r>
              <a:rPr lang="en-US" altLang="zh-CN" dirty="0"/>
              <a:t> I/O</a:t>
            </a:r>
            <a:r>
              <a:rPr lang="zh-CN" altLang="en-US" dirty="0"/>
              <a:t>规范的</a:t>
            </a:r>
            <a:r>
              <a:rPr lang="en-US" altLang="zh-CN" dirty="0"/>
              <a:t>1.0</a:t>
            </a:r>
            <a:r>
              <a:rPr lang="zh-CN" altLang="en-US" dirty="0"/>
              <a:t>版本。由于已经有了规范，</a:t>
            </a:r>
            <a:r>
              <a:rPr lang="en-US" altLang="zh-CN" dirty="0" err="1"/>
              <a:t>ibta</a:t>
            </a:r>
            <a:r>
              <a:rPr lang="zh-CN" altLang="en-US" dirty="0"/>
              <a:t>的成员们将很快开始设计和研制带有</a:t>
            </a:r>
            <a:r>
              <a:rPr lang="en-US" altLang="zh-CN" dirty="0" err="1"/>
              <a:t>infiniband</a:t>
            </a:r>
            <a:r>
              <a:rPr lang="zh-CN" altLang="en-US" dirty="0"/>
              <a:t>的产品。</a:t>
            </a:r>
            <a:endParaRPr lang="en-US" altLang="zh-CN" dirty="0"/>
          </a:p>
          <a:p>
            <a:r>
              <a:rPr lang="zh-CN" altLang="en-US" dirty="0"/>
              <a:t>极高速传输总线</a:t>
            </a:r>
          </a:p>
          <a:p>
            <a:endParaRPr lang="en-US" altLang="zh-CN" dirty="0"/>
          </a:p>
        </p:txBody>
      </p:sp>
      <p:pic>
        <p:nvPicPr>
          <p:cNvPr id="69637" name="图片 4" descr="infiniband">
            <a:hlinkClick r:id="rId3"/>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732579" y="5113710"/>
            <a:ext cx="2203833" cy="158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矩形 2"/>
          <p:cNvSpPr>
            <a:spLocks noGrp="1" noChangeArrowheads="1"/>
          </p:cNvSpPr>
          <p:nvPr>
            <p:ph type="title"/>
          </p:nvPr>
        </p:nvSpPr>
        <p:spPr/>
        <p:txBody>
          <a:bodyPr/>
          <a:lstStyle/>
          <a:p>
            <a:r>
              <a:rPr lang="en-US" altLang="zh-CN"/>
              <a:t>USB</a:t>
            </a:r>
          </a:p>
        </p:txBody>
      </p:sp>
      <p:sp>
        <p:nvSpPr>
          <p:cNvPr id="70660" name="矩形 3"/>
          <p:cNvSpPr>
            <a:spLocks noGrp="1" noChangeArrowheads="1"/>
          </p:cNvSpPr>
          <p:nvPr>
            <p:ph type="body" idx="1"/>
          </p:nvPr>
        </p:nvSpPr>
        <p:spPr>
          <a:xfrm>
            <a:off x="487822" y="942764"/>
            <a:ext cx="11031078" cy="5637024"/>
          </a:xfrm>
        </p:spPr>
        <p:txBody>
          <a:bodyPr/>
          <a:lstStyle/>
          <a:p>
            <a:r>
              <a:rPr lang="en-US" altLang="zh-CN" dirty="0"/>
              <a:t>USB</a:t>
            </a:r>
            <a:r>
              <a:rPr lang="zh-CN" altLang="en-US" dirty="0"/>
              <a:t>（</a:t>
            </a:r>
            <a:r>
              <a:rPr lang="en-US" altLang="zh-CN" dirty="0"/>
              <a:t>Universal Serial Bus</a:t>
            </a:r>
            <a:r>
              <a:rPr lang="zh-CN" altLang="en-US" dirty="0"/>
              <a:t>即通用串行总线）；</a:t>
            </a:r>
          </a:p>
          <a:p>
            <a:pPr lvl="1"/>
            <a:r>
              <a:rPr lang="zh-CN" altLang="en-US" dirty="0"/>
              <a:t>由</a:t>
            </a:r>
            <a:r>
              <a:rPr lang="en-US" altLang="zh-CN" dirty="0"/>
              <a:t>Intel</a:t>
            </a:r>
            <a:r>
              <a:rPr lang="zh-CN" altLang="en-US" dirty="0"/>
              <a:t>公司提出，</a:t>
            </a:r>
            <a:r>
              <a:rPr lang="en-US" altLang="zh-CN" dirty="0"/>
              <a:t>USB1.0 </a:t>
            </a:r>
            <a:r>
              <a:rPr lang="zh-CN" altLang="en-US" dirty="0"/>
              <a:t>带宽为</a:t>
            </a:r>
            <a:r>
              <a:rPr lang="en-US" altLang="zh-CN" dirty="0"/>
              <a:t>12Mbps</a:t>
            </a:r>
            <a:r>
              <a:rPr lang="zh-CN" altLang="en-US" dirty="0"/>
              <a:t>；</a:t>
            </a:r>
            <a:endParaRPr lang="en-US" altLang="zh-CN" dirty="0"/>
          </a:p>
          <a:p>
            <a:pPr lvl="1"/>
            <a:r>
              <a:rPr lang="zh-CN" altLang="en-US" dirty="0"/>
              <a:t>可以热插拔，即插即用；</a:t>
            </a:r>
          </a:p>
          <a:p>
            <a:pPr lvl="1"/>
            <a:r>
              <a:rPr lang="zh-CN" altLang="en-US" dirty="0"/>
              <a:t>可接入</a:t>
            </a:r>
            <a:r>
              <a:rPr lang="en-US" altLang="zh-CN" dirty="0"/>
              <a:t>127</a:t>
            </a:r>
            <a:r>
              <a:rPr lang="zh-CN" altLang="en-US" dirty="0"/>
              <a:t>个设备，计算机外设越来越多，</a:t>
            </a:r>
            <a:r>
              <a:rPr lang="en-US" altLang="zh-CN" dirty="0"/>
              <a:t>PC</a:t>
            </a:r>
            <a:r>
              <a:rPr lang="zh-CN" altLang="en-US" dirty="0"/>
              <a:t>机内有限的插槽和接口已经不能满足要求，</a:t>
            </a:r>
            <a:r>
              <a:rPr lang="en-US" altLang="zh-CN" dirty="0"/>
              <a:t>USB</a:t>
            </a:r>
            <a:r>
              <a:rPr lang="zh-CN" altLang="en-US" dirty="0"/>
              <a:t>缓解了这一矛盾。</a:t>
            </a:r>
            <a:endParaRPr lang="en-US" altLang="zh-CN" dirty="0"/>
          </a:p>
          <a:p>
            <a:r>
              <a:rPr lang="en-US" altLang="zh-CN" dirty="0"/>
              <a:t>USB</a:t>
            </a:r>
            <a:r>
              <a:rPr lang="zh-CN" altLang="en-US" dirty="0"/>
              <a:t>采用四线电缆，其中两根是用来传送数据的串行通道，另两根为下游（</a:t>
            </a:r>
            <a:r>
              <a:rPr lang="en-US" altLang="zh-CN" dirty="0"/>
              <a:t>Downstream)</a:t>
            </a:r>
            <a:r>
              <a:rPr lang="zh-CN" altLang="en-US" dirty="0"/>
              <a:t>设备提供电源</a:t>
            </a:r>
          </a:p>
          <a:p>
            <a:r>
              <a:rPr lang="en-US" altLang="zh-CN" dirty="0"/>
              <a:t>USB</a:t>
            </a:r>
            <a:r>
              <a:rPr lang="zh-CN" altLang="en-US" dirty="0"/>
              <a:t>系统采用级联星型拓扑，该拓扑由三个基本部分组成：主机（</a:t>
            </a:r>
            <a:r>
              <a:rPr lang="en-US" altLang="zh-CN" dirty="0"/>
              <a:t>Host)</a:t>
            </a:r>
            <a:r>
              <a:rPr lang="zh-CN" altLang="en-US" dirty="0"/>
              <a:t>，集线器（</a:t>
            </a:r>
            <a:r>
              <a:rPr lang="en-US" altLang="zh-CN" dirty="0"/>
              <a:t>Hub)</a:t>
            </a:r>
            <a:r>
              <a:rPr lang="zh-CN" altLang="en-US" dirty="0"/>
              <a:t>和功能设备。</a:t>
            </a:r>
          </a:p>
          <a:p>
            <a:endParaRPr lang="en-US" altLang="zh-CN" dirty="0"/>
          </a:p>
          <a:p>
            <a:pPr lvl="1"/>
            <a:endParaRPr lang="zh-CN" altLang="en-US" dirty="0"/>
          </a:p>
          <a:p>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414A-EBC6-4534-B630-792BC89494D3}"/>
              </a:ext>
            </a:extLst>
          </p:cNvPr>
          <p:cNvSpPr>
            <a:spLocks noGrp="1"/>
          </p:cNvSpPr>
          <p:nvPr>
            <p:ph type="title"/>
          </p:nvPr>
        </p:nvSpPr>
        <p:spPr/>
        <p:txBody>
          <a:bodyPr/>
          <a:lstStyle/>
          <a:p>
            <a:r>
              <a:rPr lang="zh-CN" altLang="en-US" dirty="0"/>
              <a:t>总线组成</a:t>
            </a:r>
          </a:p>
        </p:txBody>
      </p:sp>
      <p:sp>
        <p:nvSpPr>
          <p:cNvPr id="3" name="内容占位符 2">
            <a:extLst>
              <a:ext uri="{FF2B5EF4-FFF2-40B4-BE49-F238E27FC236}">
                <a16:creationId xmlns:a16="http://schemas.microsoft.com/office/drawing/2014/main" id="{FCC2BD97-E2BF-44FA-A572-705DB7B8774C}"/>
              </a:ext>
            </a:extLst>
          </p:cNvPr>
          <p:cNvSpPr>
            <a:spLocks noGrp="1"/>
          </p:cNvSpPr>
          <p:nvPr>
            <p:ph idx="1"/>
          </p:nvPr>
        </p:nvSpPr>
        <p:spPr/>
        <p:txBody>
          <a:bodyPr/>
          <a:lstStyle/>
          <a:p>
            <a:r>
              <a:rPr lang="zh-CN" altLang="en-US" b="1" dirty="0"/>
              <a:t>数据总线   </a:t>
            </a:r>
            <a:r>
              <a:rPr lang="zh-CN" altLang="en-US" dirty="0"/>
              <a:t> </a:t>
            </a:r>
            <a:endParaRPr lang="en-US" altLang="zh-CN" dirty="0"/>
          </a:p>
          <a:p>
            <a:pPr lvl="1"/>
            <a:r>
              <a:rPr lang="zh-CN" altLang="en-US" sz="2400" dirty="0">
                <a:cs typeface="Arial" panose="020B0604020202020204" pitchFamily="34" charset="0"/>
              </a:rPr>
              <a:t>传送数据信息，双向传输</a:t>
            </a:r>
            <a:endParaRPr lang="en-US" altLang="zh-CN" sz="2400" dirty="0">
              <a:cs typeface="Arial" panose="020B0604020202020204" pitchFamily="34" charset="0"/>
            </a:endParaRPr>
          </a:p>
          <a:p>
            <a:r>
              <a:rPr lang="zh-CN" altLang="en-US" b="1" dirty="0"/>
              <a:t>地址总线</a:t>
            </a:r>
            <a:r>
              <a:rPr lang="zh-CN" altLang="en-US" dirty="0"/>
              <a:t> </a:t>
            </a:r>
            <a:endParaRPr lang="en-US" altLang="zh-CN" dirty="0"/>
          </a:p>
          <a:p>
            <a:pPr lvl="1"/>
            <a:r>
              <a:rPr lang="zh-CN" altLang="en-US" sz="2400" dirty="0">
                <a:cs typeface="Arial" panose="020B0604020202020204" pitchFamily="34" charset="0"/>
              </a:rPr>
              <a:t>传送地址，单向传输</a:t>
            </a:r>
            <a:endParaRPr lang="en-US" altLang="zh-CN" sz="2400" dirty="0">
              <a:cs typeface="Arial" panose="020B0604020202020204" pitchFamily="34" charset="0"/>
            </a:endParaRPr>
          </a:p>
          <a:p>
            <a:r>
              <a:rPr lang="zh-CN" altLang="en-US" b="1" dirty="0"/>
              <a:t>控制总线</a:t>
            </a:r>
            <a:endParaRPr lang="en-US" altLang="zh-CN" b="1" dirty="0"/>
          </a:p>
          <a:p>
            <a:pPr lvl="1"/>
            <a:r>
              <a:rPr lang="zh-CN" altLang="en-US" sz="2400" dirty="0">
                <a:cs typeface="Arial" panose="020B0604020202020204" pitchFamily="34" charset="0"/>
              </a:rPr>
              <a:t>传送控制信号和时序信号</a:t>
            </a:r>
          </a:p>
          <a:p>
            <a:r>
              <a:rPr lang="zh-CN" altLang="en-US" b="1" dirty="0"/>
              <a:t>电源、地线</a:t>
            </a:r>
          </a:p>
        </p:txBody>
      </p:sp>
      <p:sp>
        <p:nvSpPr>
          <p:cNvPr id="4" name="文本框 3">
            <a:extLst>
              <a:ext uri="{FF2B5EF4-FFF2-40B4-BE49-F238E27FC236}">
                <a16:creationId xmlns:a16="http://schemas.microsoft.com/office/drawing/2014/main" id="{B8674BC7-2808-4104-8EF9-0CC1B1430280}"/>
              </a:ext>
            </a:extLst>
          </p:cNvPr>
          <p:cNvSpPr txBox="1"/>
          <p:nvPr/>
        </p:nvSpPr>
        <p:spPr>
          <a:xfrm>
            <a:off x="10850405" y="1359538"/>
            <a:ext cx="806111"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地址总线</a:t>
            </a:r>
          </a:p>
        </p:txBody>
      </p:sp>
      <p:cxnSp>
        <p:nvCxnSpPr>
          <p:cNvPr id="5" name="直接连接符 4">
            <a:extLst>
              <a:ext uri="{FF2B5EF4-FFF2-40B4-BE49-F238E27FC236}">
                <a16:creationId xmlns:a16="http://schemas.microsoft.com/office/drawing/2014/main" id="{D4A250DA-6AE5-417D-A493-4156F6E1DEE2}"/>
              </a:ext>
            </a:extLst>
          </p:cNvPr>
          <p:cNvCxnSpPr/>
          <p:nvPr/>
        </p:nvCxnSpPr>
        <p:spPr>
          <a:xfrm>
            <a:off x="5567084" y="2096741"/>
            <a:ext cx="527396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66CAF4D0-CAA1-4379-8C12-677A11EF1F25}"/>
              </a:ext>
            </a:extLst>
          </p:cNvPr>
          <p:cNvCxnSpPr/>
          <p:nvPr/>
        </p:nvCxnSpPr>
        <p:spPr>
          <a:xfrm>
            <a:off x="5567084" y="1791366"/>
            <a:ext cx="525093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a:extLst>
              <a:ext uri="{FF2B5EF4-FFF2-40B4-BE49-F238E27FC236}">
                <a16:creationId xmlns:a16="http://schemas.microsoft.com/office/drawing/2014/main" id="{B78342A7-6DB3-41C1-8620-C7ED69A58FF9}"/>
              </a:ext>
            </a:extLst>
          </p:cNvPr>
          <p:cNvCxnSpPr/>
          <p:nvPr/>
        </p:nvCxnSpPr>
        <p:spPr>
          <a:xfrm>
            <a:off x="5567084" y="1485991"/>
            <a:ext cx="527396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a:extLst>
              <a:ext uri="{FF2B5EF4-FFF2-40B4-BE49-F238E27FC236}">
                <a16:creationId xmlns:a16="http://schemas.microsoft.com/office/drawing/2014/main" id="{3CDE98F8-06E9-49C6-A381-779E92D8C0E4}"/>
              </a:ext>
            </a:extLst>
          </p:cNvPr>
          <p:cNvGrpSpPr/>
          <p:nvPr/>
        </p:nvGrpSpPr>
        <p:grpSpPr>
          <a:xfrm>
            <a:off x="8498866" y="1485991"/>
            <a:ext cx="925258" cy="1660479"/>
            <a:chOff x="6852559" y="805440"/>
            <a:chExt cx="925258" cy="1660479"/>
          </a:xfrm>
        </p:grpSpPr>
        <p:cxnSp>
          <p:nvCxnSpPr>
            <p:cNvPr id="9" name="直接连接符 8">
              <a:extLst>
                <a:ext uri="{FF2B5EF4-FFF2-40B4-BE49-F238E27FC236}">
                  <a16:creationId xmlns:a16="http://schemas.microsoft.com/office/drawing/2014/main" id="{9A79B51D-6F37-4591-9897-5DA5DF3B0490}"/>
                </a:ext>
              </a:extLst>
            </p:cNvPr>
            <p:cNvCxnSpPr/>
            <p:nvPr/>
          </p:nvCxnSpPr>
          <p:spPr>
            <a:xfrm flipV="1">
              <a:off x="7315189" y="1133197"/>
              <a:ext cx="0" cy="106334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672DA4B7-2FD8-447E-88E2-984ECBAC16CD}"/>
                </a:ext>
              </a:extLst>
            </p:cNvPr>
            <p:cNvCxnSpPr/>
            <p:nvPr/>
          </p:nvCxnSpPr>
          <p:spPr>
            <a:xfrm flipV="1">
              <a:off x="7079664" y="805440"/>
              <a:ext cx="0" cy="93963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a:extLst>
                <a:ext uri="{FF2B5EF4-FFF2-40B4-BE49-F238E27FC236}">
                  <a16:creationId xmlns:a16="http://schemas.microsoft.com/office/drawing/2014/main" id="{B10A3086-C2CD-4F79-88EC-1A64F24DA9F1}"/>
                </a:ext>
              </a:extLst>
            </p:cNvPr>
            <p:cNvCxnSpPr/>
            <p:nvPr/>
          </p:nvCxnSpPr>
          <p:spPr>
            <a:xfrm flipV="1">
              <a:off x="7546096" y="1416190"/>
              <a:ext cx="0" cy="33564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a:extLst>
                <a:ext uri="{FF2B5EF4-FFF2-40B4-BE49-F238E27FC236}">
                  <a16:creationId xmlns:a16="http://schemas.microsoft.com/office/drawing/2014/main" id="{3277D13C-6FB7-4FA7-977F-516870C9EAB8}"/>
                </a:ext>
              </a:extLst>
            </p:cNvPr>
            <p:cNvGrpSpPr/>
            <p:nvPr/>
          </p:nvGrpSpPr>
          <p:grpSpPr>
            <a:xfrm>
              <a:off x="6852559" y="1745071"/>
              <a:ext cx="925258" cy="316637"/>
              <a:chOff x="572854" y="4071207"/>
              <a:chExt cx="1167661" cy="435700"/>
            </a:xfrm>
          </p:grpSpPr>
          <p:sp>
            <p:nvSpPr>
              <p:cNvPr id="16" name="文本框 15">
                <a:extLst>
                  <a:ext uri="{FF2B5EF4-FFF2-40B4-BE49-F238E27FC236}">
                    <a16:creationId xmlns:a16="http://schemas.microsoft.com/office/drawing/2014/main" id="{DB3EFDE6-CB05-4399-A32B-0B0E331DBBF7}"/>
                  </a:ext>
                </a:extLst>
              </p:cNvPr>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AEF0908B-6FA7-42EE-97F2-679DEDE68F82}"/>
                  </a:ext>
                </a:extLst>
              </p:cNvPr>
              <p:cNvSpPr txBox="1"/>
              <p:nvPr/>
            </p:nvSpPr>
            <p:spPr>
              <a:xfrm>
                <a:off x="572854" y="4091581"/>
                <a:ext cx="1167660" cy="41532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3" name="组合 12">
              <a:extLst>
                <a:ext uri="{FF2B5EF4-FFF2-40B4-BE49-F238E27FC236}">
                  <a16:creationId xmlns:a16="http://schemas.microsoft.com/office/drawing/2014/main" id="{183BC73D-B9E1-47D8-B207-4554117242D0}"/>
                </a:ext>
              </a:extLst>
            </p:cNvPr>
            <p:cNvGrpSpPr/>
            <p:nvPr/>
          </p:nvGrpSpPr>
          <p:grpSpPr>
            <a:xfrm>
              <a:off x="6852560" y="2168831"/>
              <a:ext cx="925257" cy="297088"/>
              <a:chOff x="572855" y="4071207"/>
              <a:chExt cx="1167661" cy="392361"/>
            </a:xfrm>
          </p:grpSpPr>
          <p:sp>
            <p:nvSpPr>
              <p:cNvPr id="14" name="文本框 13">
                <a:extLst>
                  <a:ext uri="{FF2B5EF4-FFF2-40B4-BE49-F238E27FC236}">
                    <a16:creationId xmlns:a16="http://schemas.microsoft.com/office/drawing/2014/main" id="{46519E39-1726-4826-B8BA-B5314F343BFD}"/>
                  </a:ext>
                </a:extLst>
              </p:cNvPr>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48782A9-F8A5-407B-BB60-9087B7573D70}"/>
                  </a:ext>
                </a:extLst>
              </p:cNvPr>
              <p:cNvSpPr txBox="1"/>
              <p:nvPr/>
            </p:nvSpPr>
            <p:spPr>
              <a:xfrm>
                <a:off x="572855" y="4098587"/>
                <a:ext cx="1167661" cy="24919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8" name="组合 17">
            <a:extLst>
              <a:ext uri="{FF2B5EF4-FFF2-40B4-BE49-F238E27FC236}">
                <a16:creationId xmlns:a16="http://schemas.microsoft.com/office/drawing/2014/main" id="{AA41AD4E-71B7-4906-A14F-05291A62A0D5}"/>
              </a:ext>
            </a:extLst>
          </p:cNvPr>
          <p:cNvGrpSpPr/>
          <p:nvPr/>
        </p:nvGrpSpPr>
        <p:grpSpPr>
          <a:xfrm>
            <a:off x="5911101" y="1485991"/>
            <a:ext cx="466432" cy="1216181"/>
            <a:chOff x="7079664" y="879328"/>
            <a:chExt cx="466432" cy="872501"/>
          </a:xfrm>
        </p:grpSpPr>
        <p:cxnSp>
          <p:nvCxnSpPr>
            <p:cNvPr id="19" name="直接连接符 18">
              <a:extLst>
                <a:ext uri="{FF2B5EF4-FFF2-40B4-BE49-F238E27FC236}">
                  <a16:creationId xmlns:a16="http://schemas.microsoft.com/office/drawing/2014/main" id="{9203EA97-23D1-4DA9-96C7-57846C6EBBFF}"/>
                </a:ext>
              </a:extLst>
            </p:cNvPr>
            <p:cNvCxnSpPr/>
            <p:nvPr/>
          </p:nvCxnSpPr>
          <p:spPr>
            <a:xfrm flipV="1">
              <a:off x="7315189" y="1114464"/>
              <a:ext cx="0" cy="637365"/>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a:extLst>
                <a:ext uri="{FF2B5EF4-FFF2-40B4-BE49-F238E27FC236}">
                  <a16:creationId xmlns:a16="http://schemas.microsoft.com/office/drawing/2014/main" id="{72825C9C-AB84-4600-913E-DDDB748E11FD}"/>
                </a:ext>
              </a:extLst>
            </p:cNvPr>
            <p:cNvCxnSpPr/>
            <p:nvPr/>
          </p:nvCxnSpPr>
          <p:spPr>
            <a:xfrm flipV="1">
              <a:off x="7079664" y="879328"/>
              <a:ext cx="0" cy="86574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7A03C4A2-5D20-4C5A-BAC5-498A9BC7C4FC}"/>
                </a:ext>
              </a:extLst>
            </p:cNvPr>
            <p:cNvCxnSpPr/>
            <p:nvPr/>
          </p:nvCxnSpPr>
          <p:spPr>
            <a:xfrm flipV="1">
              <a:off x="7546096" y="1347026"/>
              <a:ext cx="0" cy="40480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a:extLst>
              <a:ext uri="{FF2B5EF4-FFF2-40B4-BE49-F238E27FC236}">
                <a16:creationId xmlns:a16="http://schemas.microsoft.com/office/drawing/2014/main" id="{CB8E808C-B94D-4BCA-A1E0-9F113AD6A259}"/>
              </a:ext>
            </a:extLst>
          </p:cNvPr>
          <p:cNvGrpSpPr/>
          <p:nvPr/>
        </p:nvGrpSpPr>
        <p:grpSpPr>
          <a:xfrm>
            <a:off x="9932335" y="1485991"/>
            <a:ext cx="925258" cy="1660479"/>
            <a:chOff x="6852559" y="805440"/>
            <a:chExt cx="925258" cy="1660479"/>
          </a:xfrm>
        </p:grpSpPr>
        <p:cxnSp>
          <p:nvCxnSpPr>
            <p:cNvPr id="23" name="直接连接符 22">
              <a:extLst>
                <a:ext uri="{FF2B5EF4-FFF2-40B4-BE49-F238E27FC236}">
                  <a16:creationId xmlns:a16="http://schemas.microsoft.com/office/drawing/2014/main" id="{408FC1DB-8666-422E-A359-FC05584D174D}"/>
                </a:ext>
              </a:extLst>
            </p:cNvPr>
            <p:cNvCxnSpPr/>
            <p:nvPr/>
          </p:nvCxnSpPr>
          <p:spPr>
            <a:xfrm flipV="1">
              <a:off x="7315189" y="1110815"/>
              <a:ext cx="0" cy="103422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0462B20D-FB49-40D9-BE6D-F46D55CECDEE}"/>
                </a:ext>
              </a:extLst>
            </p:cNvPr>
            <p:cNvCxnSpPr/>
            <p:nvPr/>
          </p:nvCxnSpPr>
          <p:spPr>
            <a:xfrm flipV="1">
              <a:off x="7079664" y="805440"/>
              <a:ext cx="0" cy="93963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777F7A1A-D83F-467C-97A6-E969783A342F}"/>
                </a:ext>
              </a:extLst>
            </p:cNvPr>
            <p:cNvCxnSpPr/>
            <p:nvPr/>
          </p:nvCxnSpPr>
          <p:spPr>
            <a:xfrm flipV="1">
              <a:off x="7546096" y="1416190"/>
              <a:ext cx="0" cy="33564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6" name="组合 25">
              <a:extLst>
                <a:ext uri="{FF2B5EF4-FFF2-40B4-BE49-F238E27FC236}">
                  <a16:creationId xmlns:a16="http://schemas.microsoft.com/office/drawing/2014/main" id="{E8155884-358D-4FA1-B643-FEBEB9A1EDB9}"/>
                </a:ext>
              </a:extLst>
            </p:cNvPr>
            <p:cNvGrpSpPr/>
            <p:nvPr/>
          </p:nvGrpSpPr>
          <p:grpSpPr>
            <a:xfrm>
              <a:off x="6852559" y="1745071"/>
              <a:ext cx="925258" cy="316637"/>
              <a:chOff x="572854" y="4071207"/>
              <a:chExt cx="1167661" cy="435700"/>
            </a:xfrm>
          </p:grpSpPr>
          <p:sp>
            <p:nvSpPr>
              <p:cNvPr id="30" name="文本框 29">
                <a:extLst>
                  <a:ext uri="{FF2B5EF4-FFF2-40B4-BE49-F238E27FC236}">
                    <a16:creationId xmlns:a16="http://schemas.microsoft.com/office/drawing/2014/main" id="{A5E46C91-43AC-4CF5-BB96-DA5065272719}"/>
                  </a:ext>
                </a:extLst>
              </p:cNvPr>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AFCE1904-4B7C-468F-89D1-9CB986CE248C}"/>
                  </a:ext>
                </a:extLst>
              </p:cNvPr>
              <p:cNvSpPr txBox="1"/>
              <p:nvPr/>
            </p:nvSpPr>
            <p:spPr>
              <a:xfrm>
                <a:off x="572854" y="4091581"/>
                <a:ext cx="1167660" cy="41532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27" name="组合 26">
              <a:extLst>
                <a:ext uri="{FF2B5EF4-FFF2-40B4-BE49-F238E27FC236}">
                  <a16:creationId xmlns:a16="http://schemas.microsoft.com/office/drawing/2014/main" id="{922BD571-8B71-4D5E-87F1-55DA9F679DF9}"/>
                </a:ext>
              </a:extLst>
            </p:cNvPr>
            <p:cNvGrpSpPr/>
            <p:nvPr/>
          </p:nvGrpSpPr>
          <p:grpSpPr>
            <a:xfrm>
              <a:off x="6852560" y="2168831"/>
              <a:ext cx="925257" cy="297088"/>
              <a:chOff x="572855" y="4071207"/>
              <a:chExt cx="1167661" cy="392361"/>
            </a:xfrm>
          </p:grpSpPr>
          <p:sp>
            <p:nvSpPr>
              <p:cNvPr id="28" name="文本框 27">
                <a:extLst>
                  <a:ext uri="{FF2B5EF4-FFF2-40B4-BE49-F238E27FC236}">
                    <a16:creationId xmlns:a16="http://schemas.microsoft.com/office/drawing/2014/main" id="{E10646A2-1E2F-4120-97BC-38E2E107B7CD}"/>
                  </a:ext>
                </a:extLst>
              </p:cNvPr>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432EE582-BCBF-4FEC-9299-37DB36CF6E5C}"/>
                  </a:ext>
                </a:extLst>
              </p:cNvPr>
              <p:cNvSpPr txBox="1"/>
              <p:nvPr/>
            </p:nvSpPr>
            <p:spPr>
              <a:xfrm>
                <a:off x="572855" y="4098587"/>
                <a:ext cx="1167661" cy="24919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sp>
        <p:nvSpPr>
          <p:cNvPr id="32" name="文本框 31">
            <a:extLst>
              <a:ext uri="{FF2B5EF4-FFF2-40B4-BE49-F238E27FC236}">
                <a16:creationId xmlns:a16="http://schemas.microsoft.com/office/drawing/2014/main" id="{D8B1D368-EF38-4A17-8EEC-8BC55FAFE9C1}"/>
              </a:ext>
            </a:extLst>
          </p:cNvPr>
          <p:cNvSpPr txBox="1"/>
          <p:nvPr/>
        </p:nvSpPr>
        <p:spPr>
          <a:xfrm>
            <a:off x="10850405" y="1666163"/>
            <a:ext cx="806111"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数据总线</a:t>
            </a:r>
          </a:p>
        </p:txBody>
      </p:sp>
      <p:sp>
        <p:nvSpPr>
          <p:cNvPr id="33" name="文本框 32">
            <a:extLst>
              <a:ext uri="{FF2B5EF4-FFF2-40B4-BE49-F238E27FC236}">
                <a16:creationId xmlns:a16="http://schemas.microsoft.com/office/drawing/2014/main" id="{0B93ECFF-8076-4049-B7EC-6756AF275444}"/>
              </a:ext>
            </a:extLst>
          </p:cNvPr>
          <p:cNvSpPr txBox="1"/>
          <p:nvPr/>
        </p:nvSpPr>
        <p:spPr>
          <a:xfrm>
            <a:off x="10850405" y="1975556"/>
            <a:ext cx="806111"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控制总线</a:t>
            </a:r>
          </a:p>
        </p:txBody>
      </p:sp>
      <p:grpSp>
        <p:nvGrpSpPr>
          <p:cNvPr id="34" name="组合 33">
            <a:extLst>
              <a:ext uri="{FF2B5EF4-FFF2-40B4-BE49-F238E27FC236}">
                <a16:creationId xmlns:a16="http://schemas.microsoft.com/office/drawing/2014/main" id="{85E414A9-A93D-4125-9199-CC0351591897}"/>
              </a:ext>
            </a:extLst>
          </p:cNvPr>
          <p:cNvGrpSpPr/>
          <p:nvPr/>
        </p:nvGrpSpPr>
        <p:grpSpPr>
          <a:xfrm>
            <a:off x="7339660" y="1485992"/>
            <a:ext cx="466432" cy="1391100"/>
            <a:chOff x="7079664" y="846400"/>
            <a:chExt cx="466432" cy="1163278"/>
          </a:xfrm>
        </p:grpSpPr>
        <p:cxnSp>
          <p:nvCxnSpPr>
            <p:cNvPr id="35" name="直接连接符 34">
              <a:extLst>
                <a:ext uri="{FF2B5EF4-FFF2-40B4-BE49-F238E27FC236}">
                  <a16:creationId xmlns:a16="http://schemas.microsoft.com/office/drawing/2014/main" id="{6794AD1D-0B9A-4DE4-8836-2A5807064B0E}"/>
                </a:ext>
              </a:extLst>
            </p:cNvPr>
            <p:cNvCxnSpPr/>
            <p:nvPr/>
          </p:nvCxnSpPr>
          <p:spPr>
            <a:xfrm flipV="1">
              <a:off x="7315189" y="1114464"/>
              <a:ext cx="0" cy="89521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DF9638AA-BC74-407F-956C-51B5936D1BE1}"/>
                </a:ext>
              </a:extLst>
            </p:cNvPr>
            <p:cNvCxnSpPr/>
            <p:nvPr/>
          </p:nvCxnSpPr>
          <p:spPr>
            <a:xfrm flipV="1">
              <a:off x="7079664" y="846400"/>
              <a:ext cx="0" cy="86574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a:extLst>
                <a:ext uri="{FF2B5EF4-FFF2-40B4-BE49-F238E27FC236}">
                  <a16:creationId xmlns:a16="http://schemas.microsoft.com/office/drawing/2014/main" id="{208DC0E8-95C4-4473-B660-D2974E9F9F00}"/>
                </a:ext>
              </a:extLst>
            </p:cNvPr>
            <p:cNvCxnSpPr/>
            <p:nvPr/>
          </p:nvCxnSpPr>
          <p:spPr>
            <a:xfrm flipV="1">
              <a:off x="7546096" y="1380017"/>
              <a:ext cx="0" cy="37181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组合 37">
            <a:extLst>
              <a:ext uri="{FF2B5EF4-FFF2-40B4-BE49-F238E27FC236}">
                <a16:creationId xmlns:a16="http://schemas.microsoft.com/office/drawing/2014/main" id="{36174B64-FBCC-4AC5-810F-7EF1BE437D4E}"/>
              </a:ext>
            </a:extLst>
          </p:cNvPr>
          <p:cNvGrpSpPr/>
          <p:nvPr/>
        </p:nvGrpSpPr>
        <p:grpSpPr>
          <a:xfrm>
            <a:off x="6910620" y="2420700"/>
            <a:ext cx="1294708" cy="717610"/>
            <a:chOff x="306942" y="3489599"/>
            <a:chExt cx="1675254" cy="973971"/>
          </a:xfrm>
        </p:grpSpPr>
        <p:sp>
          <p:nvSpPr>
            <p:cNvPr id="39" name="文本框 38">
              <a:extLst>
                <a:ext uri="{FF2B5EF4-FFF2-40B4-BE49-F238E27FC236}">
                  <a16:creationId xmlns:a16="http://schemas.microsoft.com/office/drawing/2014/main" id="{B4898652-3DF5-448C-8C9F-BFB6FE998A61}"/>
                </a:ext>
              </a:extLst>
            </p:cNvPr>
            <p:cNvSpPr txBox="1"/>
            <p:nvPr/>
          </p:nvSpPr>
          <p:spPr>
            <a:xfrm>
              <a:off x="572855" y="4071210"/>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837C1644-F65F-47CC-9D03-C0B3ACE1C223}"/>
                </a:ext>
              </a:extLst>
            </p:cNvPr>
            <p:cNvSpPr txBox="1"/>
            <p:nvPr/>
          </p:nvSpPr>
          <p:spPr>
            <a:xfrm>
              <a:off x="602050" y="4081757"/>
              <a:ext cx="1167661" cy="295759"/>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DRAM</a:t>
              </a:r>
              <a:endParaRPr lang="zh-CN" altLang="en-US" sz="1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a:extLst>
                <a:ext uri="{FF2B5EF4-FFF2-40B4-BE49-F238E27FC236}">
                  <a16:creationId xmlns:a16="http://schemas.microsoft.com/office/drawing/2014/main" id="{DCAF0930-0C36-4138-AE45-435ABBE724AC}"/>
                </a:ext>
              </a:extLst>
            </p:cNvPr>
            <p:cNvSpPr txBox="1"/>
            <p:nvPr/>
          </p:nvSpPr>
          <p:spPr>
            <a:xfrm>
              <a:off x="565434" y="3489599"/>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a:extLst>
                <a:ext uri="{FF2B5EF4-FFF2-40B4-BE49-F238E27FC236}">
                  <a16:creationId xmlns:a16="http://schemas.microsoft.com/office/drawing/2014/main" id="{A87D9640-2898-4EA7-B6DD-FF95A57F4E0C}"/>
                </a:ext>
              </a:extLst>
            </p:cNvPr>
            <p:cNvSpPr txBox="1"/>
            <p:nvPr/>
          </p:nvSpPr>
          <p:spPr>
            <a:xfrm>
              <a:off x="306942" y="3501537"/>
              <a:ext cx="1675254" cy="357939"/>
            </a:xfrm>
            <a:prstGeom prst="rect">
              <a:avLst/>
            </a:prstGeom>
            <a:noFill/>
          </p:spPr>
          <p:txBody>
            <a:bodyPr wrap="square" rtlCol="0">
              <a:noAutofit/>
            </a:bodyPr>
            <a:lstStyle/>
            <a:p>
              <a:pPr algn="ct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内存控制器</a:t>
              </a:r>
            </a:p>
          </p:txBody>
        </p:sp>
      </p:grpSp>
      <p:grpSp>
        <p:nvGrpSpPr>
          <p:cNvPr id="43" name="组合 42">
            <a:extLst>
              <a:ext uri="{FF2B5EF4-FFF2-40B4-BE49-F238E27FC236}">
                <a16:creationId xmlns:a16="http://schemas.microsoft.com/office/drawing/2014/main" id="{352BCF81-469D-4A78-BFF9-F56CFCDD0716}"/>
              </a:ext>
            </a:extLst>
          </p:cNvPr>
          <p:cNvGrpSpPr/>
          <p:nvPr/>
        </p:nvGrpSpPr>
        <p:grpSpPr>
          <a:xfrm>
            <a:off x="5673365" y="2440427"/>
            <a:ext cx="934194" cy="813865"/>
            <a:chOff x="2978790" y="4508125"/>
            <a:chExt cx="934194" cy="813865"/>
          </a:xfrm>
        </p:grpSpPr>
        <p:grpSp>
          <p:nvGrpSpPr>
            <p:cNvPr id="44" name="组合 43">
              <a:extLst>
                <a:ext uri="{FF2B5EF4-FFF2-40B4-BE49-F238E27FC236}">
                  <a16:creationId xmlns:a16="http://schemas.microsoft.com/office/drawing/2014/main" id="{8318C540-A131-4842-93EC-04B2CC2A5366}"/>
                </a:ext>
              </a:extLst>
            </p:cNvPr>
            <p:cNvGrpSpPr/>
            <p:nvPr/>
          </p:nvGrpSpPr>
          <p:grpSpPr>
            <a:xfrm>
              <a:off x="2978790" y="4508125"/>
              <a:ext cx="932668" cy="813865"/>
              <a:chOff x="572855" y="4071209"/>
              <a:chExt cx="1203411" cy="457568"/>
            </a:xfrm>
          </p:grpSpPr>
          <p:sp>
            <p:nvSpPr>
              <p:cNvPr id="47" name="文本框 46">
                <a:extLst>
                  <a:ext uri="{FF2B5EF4-FFF2-40B4-BE49-F238E27FC236}">
                    <a16:creationId xmlns:a16="http://schemas.microsoft.com/office/drawing/2014/main" id="{F406A2A0-0BED-4755-8313-DF5EA38FFA84}"/>
                  </a:ext>
                </a:extLst>
              </p:cNvPr>
              <p:cNvSpPr txBox="1"/>
              <p:nvPr/>
            </p:nvSpPr>
            <p:spPr>
              <a:xfrm>
                <a:off x="572855" y="4071209"/>
                <a:ext cx="1187543"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文本框 47">
                <a:extLst>
                  <a:ext uri="{FF2B5EF4-FFF2-40B4-BE49-F238E27FC236}">
                    <a16:creationId xmlns:a16="http://schemas.microsoft.com/office/drawing/2014/main" id="{0E949063-0CF1-4634-B381-EAFF12FBE87B}"/>
                  </a:ext>
                </a:extLst>
              </p:cNvPr>
              <p:cNvSpPr txBox="1"/>
              <p:nvPr/>
            </p:nvSpPr>
            <p:spPr>
              <a:xfrm>
                <a:off x="608605" y="4279582"/>
                <a:ext cx="1167661" cy="249195"/>
              </a:xfrm>
              <a:prstGeom prst="rect">
                <a:avLst/>
              </a:prstGeom>
              <a:noFill/>
            </p:spPr>
            <p:txBody>
              <a:bodyPr wrap="square" rtlCol="0">
                <a:noAutofit/>
              </a:bodyPr>
              <a:lstStyle/>
              <a:p>
                <a:pPr algn="ctr"/>
                <a:r>
                  <a:rPr lang="en-US" altLang="zh-CN" sz="1200" b="1">
                    <a:latin typeface="微软雅黑" panose="020B0503020204020204" pitchFamily="34" charset="-122"/>
                    <a:ea typeface="微软雅黑" panose="020B0503020204020204" pitchFamily="34" charset="-122"/>
                    <a:cs typeface="Times New Roman" panose="02020603050405020304" pitchFamily="18" charset="0"/>
                  </a:rPr>
                  <a:t>CPU</a:t>
                </a:r>
                <a:endParaRPr lang="zh-CN" altLang="en-US" sz="12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5" name="矩形 44">
              <a:extLst>
                <a:ext uri="{FF2B5EF4-FFF2-40B4-BE49-F238E27FC236}">
                  <a16:creationId xmlns:a16="http://schemas.microsoft.com/office/drawing/2014/main" id="{D59E0FAA-1CCC-4F4F-BE66-0280AE9048FA}"/>
                </a:ext>
              </a:extLst>
            </p:cNvPr>
            <p:cNvSpPr/>
            <p:nvPr/>
          </p:nvSpPr>
          <p:spPr>
            <a:xfrm>
              <a:off x="3153966" y="4581111"/>
              <a:ext cx="590749" cy="24653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E32B97-E9B3-4BAE-90C5-727FBB7FEAE3}"/>
                </a:ext>
              </a:extLst>
            </p:cNvPr>
            <p:cNvSpPr txBox="1"/>
            <p:nvPr/>
          </p:nvSpPr>
          <p:spPr>
            <a:xfrm>
              <a:off x="3008022" y="4585011"/>
              <a:ext cx="904962" cy="248609"/>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BIU</a:t>
              </a:r>
              <a:endParaRPr lang="zh-CN" altLang="en-US" sz="12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9" name="文本框 48">
            <a:extLst>
              <a:ext uri="{FF2B5EF4-FFF2-40B4-BE49-F238E27FC236}">
                <a16:creationId xmlns:a16="http://schemas.microsoft.com/office/drawing/2014/main" id="{D569193C-3409-41AE-A135-C9F29BCBCB3E}"/>
              </a:ext>
            </a:extLst>
          </p:cNvPr>
          <p:cNvSpPr txBox="1"/>
          <p:nvPr/>
        </p:nvSpPr>
        <p:spPr>
          <a:xfrm>
            <a:off x="5162715" y="1381056"/>
            <a:ext cx="381173"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系统总线</a:t>
            </a:r>
            <a:endParaRPr lang="en-US" altLang="zh-CN" sz="1200" b="1">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zh-CN" altLang="en-US" sz="12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内容占位符 2">
            <a:extLst>
              <a:ext uri="{FF2B5EF4-FFF2-40B4-BE49-F238E27FC236}">
                <a16:creationId xmlns:a16="http://schemas.microsoft.com/office/drawing/2014/main" id="{2AF49EEA-3F3D-44FC-B387-6AF9E8527D4B}"/>
              </a:ext>
            </a:extLst>
          </p:cNvPr>
          <p:cNvSpPr txBox="1">
            <a:spLocks/>
          </p:cNvSpPr>
          <p:nvPr/>
        </p:nvSpPr>
        <p:spPr>
          <a:xfrm>
            <a:off x="5255849" y="3558881"/>
            <a:ext cx="6258818" cy="2621282"/>
          </a:xfrm>
          <a:prstGeom prst="rect">
            <a:avLst/>
          </a:prstGeom>
          <a:solidFill>
            <a:schemeClr val="accent1">
              <a:lumMod val="20000"/>
              <a:lumOff val="80000"/>
            </a:schemeClr>
          </a:solidFill>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总线复用技术</a:t>
            </a:r>
            <a:endParaRPr lang="en-US" altLang="zh-CN" b="1" dirty="0"/>
          </a:p>
          <a:p>
            <a:pPr lvl="1"/>
            <a:r>
              <a:rPr lang="zh-CN" altLang="en-US" b="1" dirty="0"/>
              <a:t>可减少引脚，降低成本，性能下降</a:t>
            </a:r>
            <a:endParaRPr lang="en-US" altLang="zh-CN" sz="2400" dirty="0">
              <a:cs typeface="Arial" panose="020B0604020202020204" pitchFamily="34" charset="0"/>
            </a:endParaRPr>
          </a:p>
          <a:p>
            <a:r>
              <a:rPr lang="zh-CN" altLang="en-US" b="1" dirty="0"/>
              <a:t>总线设备分类</a:t>
            </a:r>
            <a:endParaRPr lang="en-US" altLang="zh-CN" b="1" dirty="0"/>
          </a:p>
          <a:p>
            <a:pPr lvl="1"/>
            <a:r>
              <a:rPr lang="zh-CN" altLang="en-US" b="1" dirty="0"/>
              <a:t>主设备、从设备、总线主控技术</a:t>
            </a:r>
          </a:p>
        </p:txBody>
      </p:sp>
    </p:spTree>
    <p:extLst>
      <p:ext uri="{BB962C8B-B14F-4D97-AF65-F5344CB8AC3E}">
        <p14:creationId xmlns:p14="http://schemas.microsoft.com/office/powerpoint/2010/main" val="1334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矩形 2"/>
          <p:cNvSpPr>
            <a:spLocks noGrp="1" noChangeArrowheads="1"/>
          </p:cNvSpPr>
          <p:nvPr>
            <p:ph type="title"/>
          </p:nvPr>
        </p:nvSpPr>
        <p:spPr/>
        <p:txBody>
          <a:bodyPr/>
          <a:lstStyle/>
          <a:p>
            <a:pPr eaLnBrk="1" hangingPunct="1"/>
            <a:r>
              <a:rPr lang="zh-CN" altLang="en-US"/>
              <a:t>总线结构拓补</a:t>
            </a:r>
          </a:p>
        </p:txBody>
      </p:sp>
      <p:pic>
        <p:nvPicPr>
          <p:cNvPr id="72708" name="图片 3" descr="top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823" y="1229926"/>
            <a:ext cx="5250968" cy="475252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2"/>
          <p:cNvSpPr>
            <a:spLocks noGrp="1" noChangeArrowheads="1"/>
          </p:cNvSpPr>
          <p:nvPr>
            <p:ph type="title"/>
          </p:nvPr>
        </p:nvSpPr>
        <p:spPr/>
        <p:txBody>
          <a:bodyPr/>
          <a:lstStyle/>
          <a:p>
            <a:r>
              <a:rPr lang="zh-CN" altLang="en-US"/>
              <a:t>数据传输方式</a:t>
            </a:r>
          </a:p>
        </p:txBody>
      </p:sp>
      <p:sp>
        <p:nvSpPr>
          <p:cNvPr id="73732" name="矩形 3"/>
          <p:cNvSpPr>
            <a:spLocks noGrp="1" noChangeArrowheads="1"/>
          </p:cNvSpPr>
          <p:nvPr>
            <p:ph type="body" idx="1"/>
          </p:nvPr>
        </p:nvSpPr>
        <p:spPr>
          <a:xfrm>
            <a:off x="487822" y="942764"/>
            <a:ext cx="11031078" cy="5637024"/>
          </a:xfrm>
        </p:spPr>
        <p:txBody>
          <a:bodyPr/>
          <a:lstStyle/>
          <a:p>
            <a:r>
              <a:rPr lang="zh-CN" altLang="en-US" dirty="0"/>
              <a:t>控制传输类型　</a:t>
            </a:r>
          </a:p>
          <a:p>
            <a:r>
              <a:rPr lang="zh-CN" altLang="en-US" dirty="0"/>
              <a:t>等时传输类型</a:t>
            </a:r>
            <a:endParaRPr lang="en-US" altLang="zh-CN" dirty="0"/>
          </a:p>
          <a:p>
            <a:r>
              <a:rPr lang="zh-CN" altLang="en-US" dirty="0"/>
              <a:t>中断传输类型　</a:t>
            </a:r>
          </a:p>
          <a:p>
            <a:pPr lvl="1"/>
            <a:r>
              <a:rPr lang="zh-CN" altLang="en-US" dirty="0"/>
              <a:t>支持像游戏手柄，鼠标和键盘等输入设备，这些设备与主机间数据传输量小，无周期性，但对响应时间敏感，要求马上响应。</a:t>
            </a:r>
          </a:p>
          <a:p>
            <a:r>
              <a:rPr lang="zh-CN" altLang="en-US" dirty="0"/>
              <a:t>数据块（</a:t>
            </a:r>
            <a:r>
              <a:rPr lang="en-US" altLang="zh-CN" dirty="0"/>
              <a:t>Bulk)</a:t>
            </a:r>
            <a:r>
              <a:rPr lang="zh-CN" altLang="en-US" dirty="0"/>
              <a:t>传输类型　</a:t>
            </a:r>
          </a:p>
          <a:p>
            <a:pPr lvl="1"/>
            <a:r>
              <a:rPr lang="zh-CN" altLang="en-US" dirty="0"/>
              <a:t>支持打印机，扫描仪，数码相机等外设，这些外设与主机间传输的数据量大，</a:t>
            </a:r>
            <a:r>
              <a:rPr lang="en-US" altLang="zh-CN" dirty="0"/>
              <a:t>USB</a:t>
            </a:r>
            <a:r>
              <a:rPr lang="zh-CN" altLang="en-US" dirty="0"/>
              <a:t>在满足带宽的情况下才进行该类型的数据传输</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2"/>
          <p:cNvSpPr>
            <a:spLocks noGrp="1" noChangeArrowheads="1"/>
          </p:cNvSpPr>
          <p:nvPr>
            <p:ph type="title"/>
          </p:nvPr>
        </p:nvSpPr>
        <p:spPr/>
        <p:txBody>
          <a:bodyPr/>
          <a:lstStyle/>
          <a:p>
            <a:r>
              <a:rPr lang="zh-CN" altLang="en-US"/>
              <a:t>本章重点内容</a:t>
            </a:r>
          </a:p>
        </p:txBody>
      </p:sp>
      <p:sp>
        <p:nvSpPr>
          <p:cNvPr id="76804" name="矩形 3"/>
          <p:cNvSpPr>
            <a:spLocks noGrp="1" noChangeArrowheads="1"/>
          </p:cNvSpPr>
          <p:nvPr>
            <p:ph type="body" idx="1"/>
          </p:nvPr>
        </p:nvSpPr>
        <p:spPr/>
        <p:txBody>
          <a:bodyPr>
            <a:normAutofit lnSpcReduction="10000"/>
          </a:bodyPr>
          <a:lstStyle/>
          <a:p>
            <a:r>
              <a:rPr lang="zh-CN" altLang="en-US" dirty="0"/>
              <a:t>总线基本概念</a:t>
            </a:r>
          </a:p>
          <a:p>
            <a:r>
              <a:rPr lang="zh-CN" altLang="en-US" dirty="0"/>
              <a:t>总线的仲裁</a:t>
            </a:r>
          </a:p>
          <a:p>
            <a:r>
              <a:rPr lang="zh-CN" altLang="en-US" dirty="0"/>
              <a:t>影响总线性能的基本因素</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a:t>
            </a:r>
            <a:endParaRPr lang="en-US" altLang="zh-CN" dirty="0"/>
          </a:p>
          <a:p>
            <a:pPr lvl="1"/>
            <a:r>
              <a:rPr lang="zh-CN" altLang="en-US" dirty="0"/>
              <a:t>是否允许</a:t>
            </a:r>
            <a:r>
              <a:rPr lang="zh-CN" altLang="zh-CN" dirty="0"/>
              <a:t>突发</a:t>
            </a:r>
            <a:r>
              <a:rPr lang="zh-CN" altLang="en-US" dirty="0"/>
              <a:t>模式</a:t>
            </a:r>
            <a:endParaRPr lang="en-US" altLang="zh-CN" dirty="0"/>
          </a:p>
          <a:p>
            <a:pPr lvl="1"/>
            <a:r>
              <a:rPr lang="zh-CN" altLang="en-US" dirty="0"/>
              <a:t>总线连接方式</a:t>
            </a:r>
            <a:endParaRPr lang="en-US" altLang="zh-CN" dirty="0"/>
          </a:p>
          <a:p>
            <a:pPr lvl="1"/>
            <a:r>
              <a:rPr lang="zh-CN" altLang="en-US" dirty="0"/>
              <a:t>总线总裁方式</a:t>
            </a:r>
            <a:endParaRPr lang="en-US" altLang="zh-CN" dirty="0"/>
          </a:p>
          <a:p>
            <a:pPr lvl="1"/>
            <a:r>
              <a:rPr lang="zh-CN" altLang="en-US" dirty="0"/>
              <a:t>总线定时方式</a:t>
            </a:r>
            <a:endParaRPr lang="en-US" altLang="zh-CN" dirty="0"/>
          </a:p>
          <a:p>
            <a:pPr lvl="1"/>
            <a:r>
              <a:rPr lang="zh-CN" altLang="en-US" dirty="0"/>
              <a:t>并串模式</a:t>
            </a:r>
            <a:endParaRPr lang="zh-CN" altLang="zh-CN" dirty="0"/>
          </a:p>
          <a:p>
            <a:endParaRPr lang="zh-CN" altLang="en-US" dirty="0"/>
          </a:p>
          <a:p>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260891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Grp="1" noChangeArrowheads="1"/>
          </p:cNvSpPr>
          <p:nvPr>
            <p:ph type="title"/>
          </p:nvPr>
        </p:nvSpPr>
        <p:spPr/>
        <p:txBody>
          <a:bodyPr/>
          <a:lstStyle/>
          <a:p>
            <a:r>
              <a:rPr lang="zh-CN" altLang="en-US" dirty="0"/>
              <a:t>总线标准与特性</a:t>
            </a:r>
          </a:p>
        </p:txBody>
      </p:sp>
      <p:sp>
        <p:nvSpPr>
          <p:cNvPr id="9220" name="矩形 3"/>
          <p:cNvSpPr>
            <a:spLocks noGrp="1" noChangeArrowheads="1"/>
          </p:cNvSpPr>
          <p:nvPr>
            <p:ph type="body" idx="1"/>
          </p:nvPr>
        </p:nvSpPr>
        <p:spPr>
          <a:xfrm>
            <a:off x="487822" y="942764"/>
            <a:ext cx="11255445" cy="5637024"/>
          </a:xfrm>
        </p:spPr>
        <p:txBody>
          <a:bodyPr>
            <a:normAutofit fontScale="92500" lnSpcReduction="10000"/>
          </a:bodyPr>
          <a:lstStyle/>
          <a:p>
            <a:r>
              <a:rPr lang="zh-CN" altLang="en-US" b="1" dirty="0"/>
              <a:t>总线标准</a:t>
            </a:r>
            <a:endParaRPr lang="en-US" altLang="zh-CN" b="1" dirty="0"/>
          </a:p>
          <a:p>
            <a:pPr lvl="1">
              <a:lnSpc>
                <a:spcPct val="160000"/>
              </a:lnSpc>
              <a:spcAft>
                <a:spcPts val="600"/>
              </a:spcAft>
            </a:pPr>
            <a:r>
              <a:rPr lang="zh-CN" altLang="en-US" sz="2100" b="1" dirty="0"/>
              <a:t>关于总线与总线接口的物理特性、电气特性、功能特性、时间特性的详细规范和协议</a:t>
            </a:r>
            <a:endParaRPr lang="en-US" altLang="zh-CN" sz="2100" b="1" dirty="0"/>
          </a:p>
          <a:p>
            <a:r>
              <a:rPr lang="zh-CN" altLang="en-US" b="1" dirty="0"/>
              <a:t>物理规范</a:t>
            </a:r>
            <a:r>
              <a:rPr lang="en-US" altLang="zh-CN" dirty="0"/>
              <a:t>---</a:t>
            </a:r>
            <a:r>
              <a:rPr lang="zh-CN" altLang="en-US" dirty="0"/>
              <a:t>总线的物理连接方式</a:t>
            </a:r>
            <a:endParaRPr lang="en-US" altLang="zh-CN" dirty="0"/>
          </a:p>
          <a:p>
            <a:pPr lvl="1">
              <a:spcAft>
                <a:spcPts val="600"/>
              </a:spcAft>
            </a:pPr>
            <a:r>
              <a:rPr lang="zh-CN" altLang="en-US" sz="2100" dirty="0"/>
              <a:t>根数，插头，座的形状，引线的排列方式</a:t>
            </a:r>
          </a:p>
          <a:p>
            <a:r>
              <a:rPr lang="zh-CN" altLang="en-US" b="1" dirty="0"/>
              <a:t>电气规范</a:t>
            </a:r>
            <a:r>
              <a:rPr lang="en-US" altLang="zh-CN" dirty="0"/>
              <a:t>---</a:t>
            </a:r>
            <a:r>
              <a:rPr lang="zh-CN" altLang="en-US" dirty="0"/>
              <a:t>定义信号线的传递方向及有效电平</a:t>
            </a:r>
            <a:endParaRPr lang="en-US" altLang="zh-CN" dirty="0"/>
          </a:p>
          <a:p>
            <a:pPr lvl="1">
              <a:spcAft>
                <a:spcPts val="600"/>
              </a:spcAft>
            </a:pPr>
            <a:r>
              <a:rPr lang="zh-CN" altLang="en-US" sz="2100" dirty="0"/>
              <a:t>单</a:t>
            </a:r>
            <a:r>
              <a:rPr lang="en-US" altLang="zh-CN" sz="2100" dirty="0"/>
              <a:t>/</a:t>
            </a:r>
            <a:r>
              <a:rPr lang="zh-CN" altLang="en-US" sz="2100" dirty="0"/>
              <a:t>双向，电平高有效</a:t>
            </a:r>
            <a:r>
              <a:rPr lang="en-US" altLang="zh-CN" sz="2100" dirty="0"/>
              <a:t>/</a:t>
            </a:r>
            <a:r>
              <a:rPr lang="zh-CN" altLang="en-US" sz="2100" dirty="0"/>
              <a:t>低有效及范围</a:t>
            </a:r>
            <a:endParaRPr lang="en-US" altLang="zh-CN" sz="2100" dirty="0"/>
          </a:p>
          <a:p>
            <a:r>
              <a:rPr lang="zh-CN" altLang="en-US" b="1" dirty="0"/>
              <a:t>功能规范</a:t>
            </a:r>
            <a:r>
              <a:rPr lang="en-US" altLang="zh-CN" dirty="0"/>
              <a:t>---</a:t>
            </a:r>
            <a:r>
              <a:rPr lang="zh-CN" altLang="en-US" dirty="0"/>
              <a:t>定义信号线的功能</a:t>
            </a:r>
            <a:endParaRPr lang="en-US" altLang="zh-CN" dirty="0"/>
          </a:p>
          <a:p>
            <a:r>
              <a:rPr lang="zh-CN" altLang="en-US" b="1" dirty="0"/>
              <a:t>时序规范</a:t>
            </a:r>
            <a:r>
              <a:rPr lang="en-US" altLang="zh-CN" dirty="0"/>
              <a:t>---</a:t>
            </a:r>
            <a:r>
              <a:rPr lang="zh-CN" altLang="en-US" dirty="0"/>
              <a:t>总线上各信号有效的时序关系</a:t>
            </a:r>
            <a:endParaRPr lang="en-US" altLang="zh-CN" dirty="0"/>
          </a:p>
          <a:p>
            <a:pPr lvl="1">
              <a:spcAft>
                <a:spcPts val="600"/>
              </a:spcAft>
            </a:pPr>
            <a:r>
              <a:rPr lang="zh-CN" altLang="en-US" sz="2100" dirty="0">
                <a:sym typeface="Arial" panose="020B0604020202020204" pitchFamily="34" charset="0"/>
              </a:rPr>
              <a:t>同步、异步、多路复用：地址线和数据线能否共用一条物理线</a:t>
            </a:r>
          </a:p>
          <a:p>
            <a:endParaRPr lang="en-US" altLang="zh-CN" dirty="0"/>
          </a:p>
          <a:p>
            <a:endParaRPr lang="en-US" altLang="zh-CN" dirty="0"/>
          </a:p>
          <a:p>
            <a:pPr marL="0" indent="0">
              <a:buNone/>
            </a:pP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F015C-4340-419A-B4D3-29874C2C954F}"/>
              </a:ext>
            </a:extLst>
          </p:cNvPr>
          <p:cNvSpPr>
            <a:spLocks noGrp="1"/>
          </p:cNvSpPr>
          <p:nvPr>
            <p:ph type="title"/>
          </p:nvPr>
        </p:nvSpPr>
        <p:spPr/>
        <p:txBody>
          <a:bodyPr/>
          <a:lstStyle/>
          <a:p>
            <a:r>
              <a:rPr lang="zh-CN" altLang="en-US" dirty="0"/>
              <a:t>总线与三态门</a:t>
            </a:r>
          </a:p>
        </p:txBody>
      </p:sp>
      <p:grpSp>
        <p:nvGrpSpPr>
          <p:cNvPr id="36" name="组合 35">
            <a:extLst>
              <a:ext uri="{FF2B5EF4-FFF2-40B4-BE49-F238E27FC236}">
                <a16:creationId xmlns:a16="http://schemas.microsoft.com/office/drawing/2014/main" id="{21FA3C09-C42C-480C-991E-0A6525B853DF}"/>
              </a:ext>
            </a:extLst>
          </p:cNvPr>
          <p:cNvGrpSpPr/>
          <p:nvPr/>
        </p:nvGrpSpPr>
        <p:grpSpPr>
          <a:xfrm>
            <a:off x="2546639" y="1041892"/>
            <a:ext cx="7409716" cy="1392412"/>
            <a:chOff x="2225751" y="1835868"/>
            <a:chExt cx="7409716" cy="1392412"/>
          </a:xfrm>
        </p:grpSpPr>
        <p:grpSp>
          <p:nvGrpSpPr>
            <p:cNvPr id="4" name="组合 3">
              <a:extLst>
                <a:ext uri="{FF2B5EF4-FFF2-40B4-BE49-F238E27FC236}">
                  <a16:creationId xmlns:a16="http://schemas.microsoft.com/office/drawing/2014/main" id="{9955541E-3AC4-467F-8120-B9326C5301BF}"/>
                </a:ext>
              </a:extLst>
            </p:cNvPr>
            <p:cNvGrpSpPr/>
            <p:nvPr/>
          </p:nvGrpSpPr>
          <p:grpSpPr>
            <a:xfrm>
              <a:off x="4893237" y="1835868"/>
              <a:ext cx="2092376" cy="1392412"/>
              <a:chOff x="5653696" y="3849839"/>
              <a:chExt cx="2092376" cy="1392412"/>
            </a:xfrm>
          </p:grpSpPr>
          <p:sp>
            <p:nvSpPr>
              <p:cNvPr id="5" name="文本框 4">
                <a:extLst>
                  <a:ext uri="{FF2B5EF4-FFF2-40B4-BE49-F238E27FC236}">
                    <a16:creationId xmlns:a16="http://schemas.microsoft.com/office/drawing/2014/main" id="{6D0782D5-005B-4A6C-BF28-F20198ED00A4}"/>
                  </a:ext>
                </a:extLst>
              </p:cNvPr>
              <p:cNvSpPr txBox="1"/>
              <p:nvPr/>
            </p:nvSpPr>
            <p:spPr>
              <a:xfrm>
                <a:off x="7022797" y="4518656"/>
                <a:ext cx="723275"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Q=A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6" name="等腰三角形 5">
                <a:extLst>
                  <a:ext uri="{FF2B5EF4-FFF2-40B4-BE49-F238E27FC236}">
                    <a16:creationId xmlns:a16="http://schemas.microsoft.com/office/drawing/2014/main" id="{B6222BEB-92A1-43D6-9FFB-64501E6582BB}"/>
                  </a:ext>
                </a:extLst>
              </p:cNvPr>
              <p:cNvSpPr/>
              <p:nvPr/>
            </p:nvSpPr>
            <p:spPr>
              <a:xfrm rot="5400000" flipH="1">
                <a:off x="6246853" y="4496776"/>
                <a:ext cx="770675" cy="720276"/>
              </a:xfrm>
              <a:prstGeom prst="triangle">
                <a:avLst/>
              </a:prstGeom>
              <a:solidFill>
                <a:schemeClr val="accent2">
                  <a:lumMod val="20000"/>
                  <a:lumOff val="80000"/>
                </a:scheme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Segoe UI Black" panose="020B0A02040204020203" pitchFamily="34" charset="0"/>
                  <a:cs typeface="Segoe UI Black" panose="020B0A02040204020203" pitchFamily="34" charset="0"/>
                </a:endParaRPr>
              </a:p>
            </p:txBody>
          </p:sp>
          <p:sp>
            <p:nvSpPr>
              <p:cNvPr id="7" name="圆角矩形 57">
                <a:extLst>
                  <a:ext uri="{FF2B5EF4-FFF2-40B4-BE49-F238E27FC236}">
                    <a16:creationId xmlns:a16="http://schemas.microsoft.com/office/drawing/2014/main" id="{02A6FA4E-6559-4938-918C-20B066C1B2B3}"/>
                  </a:ext>
                </a:extLst>
              </p:cNvPr>
              <p:cNvSpPr/>
              <p:nvPr/>
            </p:nvSpPr>
            <p:spPr>
              <a:xfrm>
                <a:off x="6350217" y="4746039"/>
                <a:ext cx="327104" cy="217287"/>
              </a:xfrm>
              <a:prstGeom prst="roundRect">
                <a:avLst>
                  <a:gd name="adj" fmla="val 67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a:extLst>
                  <a:ext uri="{FF2B5EF4-FFF2-40B4-BE49-F238E27FC236}">
                    <a16:creationId xmlns:a16="http://schemas.microsoft.com/office/drawing/2014/main" id="{3131210E-6981-4F6F-93C3-1EBEC6FE1469}"/>
                  </a:ext>
                </a:extLst>
              </p:cNvPr>
              <p:cNvSpPr/>
              <p:nvPr/>
            </p:nvSpPr>
            <p:spPr>
              <a:xfrm>
                <a:off x="6580917" y="4835452"/>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9" name="直接连接符 8">
                <a:extLst>
                  <a:ext uri="{FF2B5EF4-FFF2-40B4-BE49-F238E27FC236}">
                    <a16:creationId xmlns:a16="http://schemas.microsoft.com/office/drawing/2014/main" id="{98212283-B6E6-42E0-95A2-12CB6C894E8B}"/>
                  </a:ext>
                </a:extLst>
              </p:cNvPr>
              <p:cNvCxnSpPr/>
              <p:nvPr/>
            </p:nvCxnSpPr>
            <p:spPr>
              <a:xfrm>
                <a:off x="6430265" y="4853006"/>
                <a:ext cx="140620" cy="0"/>
              </a:xfrm>
              <a:prstGeom prst="line">
                <a:avLst/>
              </a:prstGeom>
              <a:noFill/>
              <a:ln w="34925" cap="rnd">
                <a:solidFill>
                  <a:srgbClr val="FF000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 name="椭圆 9">
                <a:extLst>
                  <a:ext uri="{FF2B5EF4-FFF2-40B4-BE49-F238E27FC236}">
                    <a16:creationId xmlns:a16="http://schemas.microsoft.com/office/drawing/2014/main" id="{2FE949B7-D8DC-4050-964F-C0AD917F3B5A}"/>
                  </a:ext>
                </a:extLst>
              </p:cNvPr>
              <p:cNvSpPr/>
              <p:nvPr/>
            </p:nvSpPr>
            <p:spPr>
              <a:xfrm>
                <a:off x="6380685" y="4835452"/>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11" name="直接连接符 10">
                <a:extLst>
                  <a:ext uri="{FF2B5EF4-FFF2-40B4-BE49-F238E27FC236}">
                    <a16:creationId xmlns:a16="http://schemas.microsoft.com/office/drawing/2014/main" id="{8B9ED7AE-2B58-4C5C-9679-D4CCCFDB9F2B}"/>
                  </a:ext>
                </a:extLst>
              </p:cNvPr>
              <p:cNvCxnSpPr/>
              <p:nvPr/>
            </p:nvCxnSpPr>
            <p:spPr>
              <a:xfrm>
                <a:off x="6624253" y="4856916"/>
                <a:ext cx="11041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a:extLst>
                  <a:ext uri="{FF2B5EF4-FFF2-40B4-BE49-F238E27FC236}">
                    <a16:creationId xmlns:a16="http://schemas.microsoft.com/office/drawing/2014/main" id="{9E10891F-A7A9-4ACE-8920-472A1AC381C0}"/>
                  </a:ext>
                </a:extLst>
              </p:cNvPr>
              <p:cNvCxnSpPr/>
              <p:nvPr/>
            </p:nvCxnSpPr>
            <p:spPr>
              <a:xfrm>
                <a:off x="5658870" y="4853505"/>
                <a:ext cx="72081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FA37BB8D-A0CB-4B6B-9511-FEE5C74D23AD}"/>
                  </a:ext>
                </a:extLst>
              </p:cNvPr>
              <p:cNvCxnSpPr/>
              <p:nvPr/>
            </p:nvCxnSpPr>
            <p:spPr>
              <a:xfrm flipV="1">
                <a:off x="6500575" y="4206033"/>
                <a:ext cx="0" cy="625247"/>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D38255B0-69D9-4833-BE3E-83622A335D23}"/>
                  </a:ext>
                </a:extLst>
              </p:cNvPr>
              <p:cNvSpPr txBox="1"/>
              <p:nvPr/>
            </p:nvSpPr>
            <p:spPr>
              <a:xfrm>
                <a:off x="5653696" y="4504694"/>
                <a:ext cx="357790"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ED35482-2157-4312-8597-E46558CB3713}"/>
                  </a:ext>
                </a:extLst>
              </p:cNvPr>
              <p:cNvSpPr txBox="1"/>
              <p:nvPr/>
            </p:nvSpPr>
            <p:spPr>
              <a:xfrm>
                <a:off x="5927275" y="3849839"/>
                <a:ext cx="1274708"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Enable=1</a:t>
                </a:r>
                <a:endParaRPr lang="zh-CN" altLang="en-US" b="1">
                  <a:solidFill>
                    <a:srgbClr val="0066FF"/>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F26FFE81-7A76-426B-81AE-B3CA13B31FF3}"/>
                </a:ext>
              </a:extLst>
            </p:cNvPr>
            <p:cNvGrpSpPr/>
            <p:nvPr/>
          </p:nvGrpSpPr>
          <p:grpSpPr>
            <a:xfrm>
              <a:off x="7560724" y="1835868"/>
              <a:ext cx="2074743" cy="1392412"/>
              <a:chOff x="8281442" y="3862977"/>
              <a:chExt cx="2074743" cy="1392412"/>
            </a:xfrm>
          </p:grpSpPr>
          <p:sp>
            <p:nvSpPr>
              <p:cNvPr id="17" name="文本框 16">
                <a:extLst>
                  <a:ext uri="{FF2B5EF4-FFF2-40B4-BE49-F238E27FC236}">
                    <a16:creationId xmlns:a16="http://schemas.microsoft.com/office/drawing/2014/main" id="{E25CCAD3-AD42-4868-9973-88FC9C16302B}"/>
                  </a:ext>
                </a:extLst>
              </p:cNvPr>
              <p:cNvSpPr txBox="1"/>
              <p:nvPr/>
            </p:nvSpPr>
            <p:spPr>
              <a:xfrm>
                <a:off x="9650543" y="4531794"/>
                <a:ext cx="700833" cy="369332"/>
              </a:xfrm>
              <a:prstGeom prst="rect">
                <a:avLst/>
              </a:prstGeom>
              <a:noFill/>
            </p:spPr>
            <p:txBody>
              <a:bodyPr wrap="none" rtlCol="0">
                <a:spAutoFit/>
              </a:bodyPr>
              <a:lstStyle/>
              <a:p>
                <a:r>
                  <a:rPr lang="en-US" altLang="zh-CN" b="1" dirty="0">
                    <a:solidFill>
                      <a:srgbClr val="0066FF"/>
                    </a:solidFill>
                    <a:latin typeface="微软雅黑" panose="020B0503020204020204" pitchFamily="34" charset="-122"/>
                    <a:ea typeface="微软雅黑" panose="020B0503020204020204" pitchFamily="34" charset="-122"/>
                  </a:rPr>
                  <a:t>Q=Z</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18" name="等腰三角形 17">
                <a:extLst>
                  <a:ext uri="{FF2B5EF4-FFF2-40B4-BE49-F238E27FC236}">
                    <a16:creationId xmlns:a16="http://schemas.microsoft.com/office/drawing/2014/main" id="{88FCCDF0-07A2-4783-B5F2-D05312E4E182}"/>
                  </a:ext>
                </a:extLst>
              </p:cNvPr>
              <p:cNvSpPr/>
              <p:nvPr/>
            </p:nvSpPr>
            <p:spPr>
              <a:xfrm rot="5400000" flipH="1">
                <a:off x="8874599" y="4509914"/>
                <a:ext cx="770675" cy="720276"/>
              </a:xfrm>
              <a:prstGeom prst="triangle">
                <a:avLst/>
              </a:prstGeom>
              <a:solidFill>
                <a:schemeClr val="accent2">
                  <a:lumMod val="20000"/>
                  <a:lumOff val="80000"/>
                </a:scheme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Segoe UI Black" panose="020B0A02040204020203" pitchFamily="34" charset="0"/>
                  <a:cs typeface="Segoe UI Black" panose="020B0A02040204020203" pitchFamily="34" charset="0"/>
                </a:endParaRPr>
              </a:p>
            </p:txBody>
          </p:sp>
          <p:sp>
            <p:nvSpPr>
              <p:cNvPr id="19" name="圆角矩形 84">
                <a:extLst>
                  <a:ext uri="{FF2B5EF4-FFF2-40B4-BE49-F238E27FC236}">
                    <a16:creationId xmlns:a16="http://schemas.microsoft.com/office/drawing/2014/main" id="{10FADEF7-C7BE-403D-B70A-CA1ECD4AD877}"/>
                  </a:ext>
                </a:extLst>
              </p:cNvPr>
              <p:cNvSpPr/>
              <p:nvPr/>
            </p:nvSpPr>
            <p:spPr>
              <a:xfrm>
                <a:off x="8977963" y="4759177"/>
                <a:ext cx="327104" cy="217287"/>
              </a:xfrm>
              <a:prstGeom prst="roundRect">
                <a:avLst>
                  <a:gd name="adj" fmla="val 67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椭圆 19">
                <a:extLst>
                  <a:ext uri="{FF2B5EF4-FFF2-40B4-BE49-F238E27FC236}">
                    <a16:creationId xmlns:a16="http://schemas.microsoft.com/office/drawing/2014/main" id="{21B9A24B-205A-47F0-8BCE-1EDD9D4423C3}"/>
                  </a:ext>
                </a:extLst>
              </p:cNvPr>
              <p:cNvSpPr/>
              <p:nvPr/>
            </p:nvSpPr>
            <p:spPr>
              <a:xfrm>
                <a:off x="9208663" y="4848590"/>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1" name="直接连接符 20">
                <a:extLst>
                  <a:ext uri="{FF2B5EF4-FFF2-40B4-BE49-F238E27FC236}">
                    <a16:creationId xmlns:a16="http://schemas.microsoft.com/office/drawing/2014/main" id="{47E2CB5B-789C-4BAD-AED8-B8F01ED6760D}"/>
                  </a:ext>
                </a:extLst>
              </p:cNvPr>
              <p:cNvCxnSpPr/>
              <p:nvPr/>
            </p:nvCxnSpPr>
            <p:spPr>
              <a:xfrm rot="19800000" flipH="1" flipV="1">
                <a:off x="9047019" y="4816799"/>
                <a:ext cx="156301" cy="11906"/>
              </a:xfrm>
              <a:prstGeom prst="line">
                <a:avLst/>
              </a:prstGeom>
              <a:noFill/>
              <a:ln w="34925" cap="rnd">
                <a:solidFill>
                  <a:srgbClr val="FF000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2" name="椭圆 21">
                <a:extLst>
                  <a:ext uri="{FF2B5EF4-FFF2-40B4-BE49-F238E27FC236}">
                    <a16:creationId xmlns:a16="http://schemas.microsoft.com/office/drawing/2014/main" id="{A858640F-5FDF-4A2C-9C0A-985A8E494B7E}"/>
                  </a:ext>
                </a:extLst>
              </p:cNvPr>
              <p:cNvSpPr/>
              <p:nvPr/>
            </p:nvSpPr>
            <p:spPr>
              <a:xfrm>
                <a:off x="9008431" y="4848590"/>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3" name="直接连接符 22">
                <a:extLst>
                  <a:ext uri="{FF2B5EF4-FFF2-40B4-BE49-F238E27FC236}">
                    <a16:creationId xmlns:a16="http://schemas.microsoft.com/office/drawing/2014/main" id="{4C118C90-2030-4E0C-B87E-CC5F02805321}"/>
                  </a:ext>
                </a:extLst>
              </p:cNvPr>
              <p:cNvCxnSpPr/>
              <p:nvPr/>
            </p:nvCxnSpPr>
            <p:spPr>
              <a:xfrm>
                <a:off x="9251999" y="4870054"/>
                <a:ext cx="11041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462B39E3-B35F-46E2-8501-C2610676EE46}"/>
                  </a:ext>
                </a:extLst>
              </p:cNvPr>
              <p:cNvCxnSpPr/>
              <p:nvPr/>
            </p:nvCxnSpPr>
            <p:spPr>
              <a:xfrm>
                <a:off x="8286616" y="4866643"/>
                <a:ext cx="72081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6A6541CC-E471-4300-966E-0210436E1720}"/>
                  </a:ext>
                </a:extLst>
              </p:cNvPr>
              <p:cNvCxnSpPr/>
              <p:nvPr/>
            </p:nvCxnSpPr>
            <p:spPr>
              <a:xfrm flipV="1">
                <a:off x="9131001" y="4219171"/>
                <a:ext cx="0" cy="57941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文本框 25">
                <a:extLst>
                  <a:ext uri="{FF2B5EF4-FFF2-40B4-BE49-F238E27FC236}">
                    <a16:creationId xmlns:a16="http://schemas.microsoft.com/office/drawing/2014/main" id="{8847AF89-7CE9-4183-A439-FE8C151D44ED}"/>
                  </a:ext>
                </a:extLst>
              </p:cNvPr>
              <p:cNvSpPr txBox="1"/>
              <p:nvPr/>
            </p:nvSpPr>
            <p:spPr>
              <a:xfrm>
                <a:off x="8281442" y="4517832"/>
                <a:ext cx="357790"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2C7AFED3-4146-493F-966C-BE794D59593E}"/>
                  </a:ext>
                </a:extLst>
              </p:cNvPr>
              <p:cNvSpPr txBox="1"/>
              <p:nvPr/>
            </p:nvSpPr>
            <p:spPr>
              <a:xfrm>
                <a:off x="8555021" y="3862977"/>
                <a:ext cx="1274708"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Enable=0</a:t>
                </a:r>
                <a:endParaRPr lang="zh-CN" altLang="en-US" b="1">
                  <a:solidFill>
                    <a:srgbClr val="0066FF"/>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5F5794DE-D018-493F-8224-4EC257CBF297}"/>
                </a:ext>
              </a:extLst>
            </p:cNvPr>
            <p:cNvGrpSpPr/>
            <p:nvPr/>
          </p:nvGrpSpPr>
          <p:grpSpPr>
            <a:xfrm>
              <a:off x="2225751" y="1835868"/>
              <a:ext cx="2074743" cy="1392412"/>
              <a:chOff x="8281442" y="3862977"/>
              <a:chExt cx="2074743" cy="1392412"/>
            </a:xfrm>
          </p:grpSpPr>
          <p:cxnSp>
            <p:nvCxnSpPr>
              <p:cNvPr id="29" name="直接连接符 28">
                <a:extLst>
                  <a:ext uri="{FF2B5EF4-FFF2-40B4-BE49-F238E27FC236}">
                    <a16:creationId xmlns:a16="http://schemas.microsoft.com/office/drawing/2014/main" id="{43A2B506-2FD7-493E-AAFD-859977D4FC3D}"/>
                  </a:ext>
                </a:extLst>
              </p:cNvPr>
              <p:cNvCxnSpPr/>
              <p:nvPr/>
            </p:nvCxnSpPr>
            <p:spPr>
              <a:xfrm flipV="1">
                <a:off x="9128321" y="4219173"/>
                <a:ext cx="0" cy="48332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0" name="文本框 29">
                <a:extLst>
                  <a:ext uri="{FF2B5EF4-FFF2-40B4-BE49-F238E27FC236}">
                    <a16:creationId xmlns:a16="http://schemas.microsoft.com/office/drawing/2014/main" id="{3DE2C8F8-A4F4-42AF-AB90-B4310F26A247}"/>
                  </a:ext>
                </a:extLst>
              </p:cNvPr>
              <p:cNvSpPr txBox="1"/>
              <p:nvPr/>
            </p:nvSpPr>
            <p:spPr>
              <a:xfrm>
                <a:off x="9853740" y="4531794"/>
                <a:ext cx="372218"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Q</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31" name="等腰三角形 30">
                <a:extLst>
                  <a:ext uri="{FF2B5EF4-FFF2-40B4-BE49-F238E27FC236}">
                    <a16:creationId xmlns:a16="http://schemas.microsoft.com/office/drawing/2014/main" id="{F63C3C6F-606D-469B-BDE9-F6B812A78801}"/>
                  </a:ext>
                </a:extLst>
              </p:cNvPr>
              <p:cNvSpPr/>
              <p:nvPr/>
            </p:nvSpPr>
            <p:spPr>
              <a:xfrm rot="5400000" flipH="1">
                <a:off x="8874599" y="4509914"/>
                <a:ext cx="770675" cy="720276"/>
              </a:xfrm>
              <a:prstGeom prst="triangle">
                <a:avLst/>
              </a:prstGeom>
              <a:solidFill>
                <a:schemeClr val="accent2">
                  <a:lumMod val="20000"/>
                  <a:lumOff val="80000"/>
                </a:scheme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2" name="直接连接符 31">
                <a:extLst>
                  <a:ext uri="{FF2B5EF4-FFF2-40B4-BE49-F238E27FC236}">
                    <a16:creationId xmlns:a16="http://schemas.microsoft.com/office/drawing/2014/main" id="{132DC568-6678-490F-9D39-5FA26D4CB3EE}"/>
                  </a:ext>
                </a:extLst>
              </p:cNvPr>
              <p:cNvCxnSpPr>
                <a:stCxn id="31" idx="0"/>
              </p:cNvCxnSpPr>
              <p:nvPr/>
            </p:nvCxnSpPr>
            <p:spPr>
              <a:xfrm>
                <a:off x="9620075" y="4870052"/>
                <a:ext cx="736110" cy="2"/>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FE8A9166-C194-4912-8723-C417D9903262}"/>
                  </a:ext>
                </a:extLst>
              </p:cNvPr>
              <p:cNvCxnSpPr>
                <a:endCxn id="31" idx="3"/>
              </p:cNvCxnSpPr>
              <p:nvPr/>
            </p:nvCxnSpPr>
            <p:spPr>
              <a:xfrm>
                <a:off x="8286616" y="4866643"/>
                <a:ext cx="613183" cy="340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4" name="文本框 33">
                <a:extLst>
                  <a:ext uri="{FF2B5EF4-FFF2-40B4-BE49-F238E27FC236}">
                    <a16:creationId xmlns:a16="http://schemas.microsoft.com/office/drawing/2014/main" id="{2569F655-E98E-41EE-B2E3-55BC74443E2B}"/>
                  </a:ext>
                </a:extLst>
              </p:cNvPr>
              <p:cNvSpPr txBox="1"/>
              <p:nvPr/>
            </p:nvSpPr>
            <p:spPr>
              <a:xfrm>
                <a:off x="8281442" y="4517832"/>
                <a:ext cx="357790"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EAE6BF29-1859-476E-AE88-45B47A3577F2}"/>
                  </a:ext>
                </a:extLst>
              </p:cNvPr>
              <p:cNvSpPr txBox="1"/>
              <p:nvPr/>
            </p:nvSpPr>
            <p:spPr>
              <a:xfrm>
                <a:off x="8688371" y="3862977"/>
                <a:ext cx="955711"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Enable</a:t>
                </a:r>
                <a:endParaRPr lang="zh-CN" altLang="en-US" b="1">
                  <a:solidFill>
                    <a:srgbClr val="0066FF"/>
                  </a:solidFill>
                  <a:latin typeface="微软雅黑" panose="020B0503020204020204" pitchFamily="34" charset="-122"/>
                  <a:ea typeface="微软雅黑" panose="020B0503020204020204" pitchFamily="34" charset="-122"/>
                </a:endParaRPr>
              </a:p>
            </p:txBody>
          </p:sp>
        </p:grpSp>
      </p:grpSp>
      <p:grpSp>
        <p:nvGrpSpPr>
          <p:cNvPr id="141" name="组合 140">
            <a:extLst>
              <a:ext uri="{FF2B5EF4-FFF2-40B4-BE49-F238E27FC236}">
                <a16:creationId xmlns:a16="http://schemas.microsoft.com/office/drawing/2014/main" id="{240CBB11-2979-4FEA-B988-790CC04988E3}"/>
              </a:ext>
            </a:extLst>
          </p:cNvPr>
          <p:cNvGrpSpPr/>
          <p:nvPr/>
        </p:nvGrpSpPr>
        <p:grpSpPr>
          <a:xfrm>
            <a:off x="838200" y="3354510"/>
            <a:ext cx="5203077" cy="2186402"/>
            <a:chOff x="838200" y="3354510"/>
            <a:chExt cx="5203077" cy="2186402"/>
          </a:xfrm>
        </p:grpSpPr>
        <p:grpSp>
          <p:nvGrpSpPr>
            <p:cNvPr id="74" name="组合 73">
              <a:extLst>
                <a:ext uri="{FF2B5EF4-FFF2-40B4-BE49-F238E27FC236}">
                  <a16:creationId xmlns:a16="http://schemas.microsoft.com/office/drawing/2014/main" id="{0C5DE726-BAE9-4806-A53A-18D73ABBAA03}"/>
                </a:ext>
              </a:extLst>
            </p:cNvPr>
            <p:cNvGrpSpPr/>
            <p:nvPr/>
          </p:nvGrpSpPr>
          <p:grpSpPr>
            <a:xfrm>
              <a:off x="2010170" y="3643611"/>
              <a:ext cx="356276" cy="1846644"/>
              <a:chOff x="3665698" y="3329231"/>
              <a:chExt cx="394481" cy="2044667"/>
            </a:xfrm>
          </p:grpSpPr>
          <p:cxnSp>
            <p:nvCxnSpPr>
              <p:cNvPr id="75" name="直接连接符 74">
                <a:extLst>
                  <a:ext uri="{FF2B5EF4-FFF2-40B4-BE49-F238E27FC236}">
                    <a16:creationId xmlns:a16="http://schemas.microsoft.com/office/drawing/2014/main" id="{EF130353-4BDF-4681-8BCE-38E2824209D7}"/>
                  </a:ext>
                </a:extLst>
              </p:cNvPr>
              <p:cNvCxnSpPr/>
              <p:nvPr/>
            </p:nvCxnSpPr>
            <p:spPr>
              <a:xfrm>
                <a:off x="3886016" y="3329231"/>
                <a:ext cx="0" cy="204466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a16="http://schemas.microsoft.com/office/drawing/2014/main" id="{F0CE176C-7826-40E7-B49F-D41D6EA82CEB}"/>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7" name="等腰三角形 76">
                <a:extLst>
                  <a:ext uri="{FF2B5EF4-FFF2-40B4-BE49-F238E27FC236}">
                    <a16:creationId xmlns:a16="http://schemas.microsoft.com/office/drawing/2014/main" id="{C639FDE3-C3FB-4E90-B0D6-A8601E6D9472}"/>
                  </a:ext>
                </a:extLst>
              </p:cNvPr>
              <p:cNvSpPr/>
              <p:nvPr/>
            </p:nvSpPr>
            <p:spPr>
              <a:xfrm rot="10800000" flipH="1">
                <a:off x="3713041" y="3792487"/>
                <a:ext cx="347138"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cxnSp>
          <p:nvCxnSpPr>
            <p:cNvPr id="78" name="直接箭头连接符 77">
              <a:extLst>
                <a:ext uri="{FF2B5EF4-FFF2-40B4-BE49-F238E27FC236}">
                  <a16:creationId xmlns:a16="http://schemas.microsoft.com/office/drawing/2014/main" id="{A6B2AE50-8510-44C8-96ED-9D545773533C}"/>
                </a:ext>
              </a:extLst>
            </p:cNvPr>
            <p:cNvCxnSpPr/>
            <p:nvPr/>
          </p:nvCxnSpPr>
          <p:spPr>
            <a:xfrm>
              <a:off x="1731244" y="5507128"/>
              <a:ext cx="4310033" cy="0"/>
            </a:xfrm>
            <a:prstGeom prst="straightConnector1">
              <a:avLst/>
            </a:prstGeom>
            <a:noFill/>
            <a:ln w="4445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流程图: 手动操作 78">
              <a:extLst>
                <a:ext uri="{FF2B5EF4-FFF2-40B4-BE49-F238E27FC236}">
                  <a16:creationId xmlns:a16="http://schemas.microsoft.com/office/drawing/2014/main" id="{F787E02D-5362-43D1-8CA4-66373BF33DD7}"/>
                </a:ext>
              </a:extLst>
            </p:cNvPr>
            <p:cNvSpPr/>
            <p:nvPr/>
          </p:nvSpPr>
          <p:spPr>
            <a:xfrm rot="5400000" flipH="1">
              <a:off x="716306" y="4328598"/>
              <a:ext cx="865179" cy="395660"/>
            </a:xfrm>
            <a:prstGeom prst="flowChartManualOperation">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00" b="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0" name="直接连接符 79">
              <a:extLst>
                <a:ext uri="{FF2B5EF4-FFF2-40B4-BE49-F238E27FC236}">
                  <a16:creationId xmlns:a16="http://schemas.microsoft.com/office/drawing/2014/main" id="{DA0EB6B4-6970-4B31-BD29-04ECE981A277}"/>
                </a:ext>
              </a:extLst>
            </p:cNvPr>
            <p:cNvCxnSpPr/>
            <p:nvPr/>
          </p:nvCxnSpPr>
          <p:spPr>
            <a:xfrm>
              <a:off x="1362348" y="4221334"/>
              <a:ext cx="635911"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a:extLst>
                <a:ext uri="{FF2B5EF4-FFF2-40B4-BE49-F238E27FC236}">
                  <a16:creationId xmlns:a16="http://schemas.microsoft.com/office/drawing/2014/main" id="{BCB7A887-F7D4-4C1E-9B22-F7E75273383E}"/>
                </a:ext>
              </a:extLst>
            </p:cNvPr>
            <p:cNvCxnSpPr/>
            <p:nvPr/>
          </p:nvCxnSpPr>
          <p:spPr>
            <a:xfrm>
              <a:off x="1355319" y="4432767"/>
              <a:ext cx="1775134"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a:extLst>
                <a:ext uri="{FF2B5EF4-FFF2-40B4-BE49-F238E27FC236}">
                  <a16:creationId xmlns:a16="http://schemas.microsoft.com/office/drawing/2014/main" id="{B9452734-CCC5-4A3E-8388-94053C80A0E7}"/>
                </a:ext>
              </a:extLst>
            </p:cNvPr>
            <p:cNvCxnSpPr/>
            <p:nvPr/>
          </p:nvCxnSpPr>
          <p:spPr>
            <a:xfrm>
              <a:off x="1355320" y="4644199"/>
              <a:ext cx="291435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9F6B5673-AEB1-4350-B709-6B2C1E9DC4BC}"/>
                </a:ext>
              </a:extLst>
            </p:cNvPr>
            <p:cNvCxnSpPr/>
            <p:nvPr/>
          </p:nvCxnSpPr>
          <p:spPr>
            <a:xfrm>
              <a:off x="1355321" y="4855632"/>
              <a:ext cx="405358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a:extLst>
                <a:ext uri="{FF2B5EF4-FFF2-40B4-BE49-F238E27FC236}">
                  <a16:creationId xmlns:a16="http://schemas.microsoft.com/office/drawing/2014/main" id="{0410D1D1-75EC-4FB5-9058-38135915DCB3}"/>
                </a:ext>
              </a:extLst>
            </p:cNvPr>
            <p:cNvGrpSpPr/>
            <p:nvPr/>
          </p:nvGrpSpPr>
          <p:grpSpPr>
            <a:xfrm>
              <a:off x="3137485" y="3643611"/>
              <a:ext cx="375215" cy="1846645"/>
              <a:chOff x="3652512" y="3329230"/>
              <a:chExt cx="415451" cy="2044668"/>
            </a:xfrm>
          </p:grpSpPr>
          <p:cxnSp>
            <p:nvCxnSpPr>
              <p:cNvPr id="85" name="直接连接符 84">
                <a:extLst>
                  <a:ext uri="{FF2B5EF4-FFF2-40B4-BE49-F238E27FC236}">
                    <a16:creationId xmlns:a16="http://schemas.microsoft.com/office/drawing/2014/main" id="{9BB78E45-FCA4-491E-AEAC-22EAFDBCA2AF}"/>
                  </a:ext>
                </a:extLst>
              </p:cNvPr>
              <p:cNvCxnSpPr/>
              <p:nvPr/>
            </p:nvCxnSpPr>
            <p:spPr>
              <a:xfrm>
                <a:off x="3893800" y="3329230"/>
                <a:ext cx="0" cy="204466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a:extLst>
                  <a:ext uri="{FF2B5EF4-FFF2-40B4-BE49-F238E27FC236}">
                    <a16:creationId xmlns:a16="http://schemas.microsoft.com/office/drawing/2014/main" id="{502AFA25-E44F-4E07-B6A0-BCD1D7B95824}"/>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8D6ADCD4-6D97-44EA-93D1-505802FDAC4C}"/>
                  </a:ext>
                </a:extLst>
              </p:cNvPr>
              <p:cNvCxnSpPr/>
              <p:nvPr/>
            </p:nvCxnSpPr>
            <p:spPr>
              <a:xfrm>
                <a:off x="3652512" y="3970475"/>
                <a:ext cx="0" cy="2325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8" name="等腰三角形 87">
                <a:extLst>
                  <a:ext uri="{FF2B5EF4-FFF2-40B4-BE49-F238E27FC236}">
                    <a16:creationId xmlns:a16="http://schemas.microsoft.com/office/drawing/2014/main" id="{AE2CACEA-0D61-4D50-A7C4-625E80004337}"/>
                  </a:ext>
                </a:extLst>
              </p:cNvPr>
              <p:cNvSpPr/>
              <p:nvPr/>
            </p:nvSpPr>
            <p:spPr>
              <a:xfrm rot="10800000" flipH="1">
                <a:off x="3720826" y="3792487"/>
                <a:ext cx="347137"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89" name="组合 88">
              <a:extLst>
                <a:ext uri="{FF2B5EF4-FFF2-40B4-BE49-F238E27FC236}">
                  <a16:creationId xmlns:a16="http://schemas.microsoft.com/office/drawing/2014/main" id="{C9289100-C541-4085-AD93-F4DD29715C16}"/>
                </a:ext>
              </a:extLst>
            </p:cNvPr>
            <p:cNvGrpSpPr/>
            <p:nvPr/>
          </p:nvGrpSpPr>
          <p:grpSpPr>
            <a:xfrm>
              <a:off x="4276707" y="3643611"/>
              <a:ext cx="373106" cy="1846645"/>
              <a:chOff x="3652512" y="3329230"/>
              <a:chExt cx="413116" cy="2044668"/>
            </a:xfrm>
          </p:grpSpPr>
          <p:cxnSp>
            <p:nvCxnSpPr>
              <p:cNvPr id="90" name="直接连接符 89">
                <a:extLst>
                  <a:ext uri="{FF2B5EF4-FFF2-40B4-BE49-F238E27FC236}">
                    <a16:creationId xmlns:a16="http://schemas.microsoft.com/office/drawing/2014/main" id="{C2C5019E-32BB-4B0B-9042-377E9B7920C8}"/>
                  </a:ext>
                </a:extLst>
              </p:cNvPr>
              <p:cNvCxnSpPr/>
              <p:nvPr/>
            </p:nvCxnSpPr>
            <p:spPr>
              <a:xfrm>
                <a:off x="3893800" y="3329230"/>
                <a:ext cx="0" cy="204466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114833BB-514E-44DF-A1BD-A63167A7F834}"/>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a:extLst>
                  <a:ext uri="{FF2B5EF4-FFF2-40B4-BE49-F238E27FC236}">
                    <a16:creationId xmlns:a16="http://schemas.microsoft.com/office/drawing/2014/main" id="{6E0D6D1D-45AE-4CE1-BB7B-F02C78BF29A6}"/>
                  </a:ext>
                </a:extLst>
              </p:cNvPr>
              <p:cNvCxnSpPr/>
              <p:nvPr/>
            </p:nvCxnSpPr>
            <p:spPr>
              <a:xfrm>
                <a:off x="3652512" y="3970475"/>
                <a:ext cx="0" cy="46664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3" name="等腰三角形 92">
                <a:extLst>
                  <a:ext uri="{FF2B5EF4-FFF2-40B4-BE49-F238E27FC236}">
                    <a16:creationId xmlns:a16="http://schemas.microsoft.com/office/drawing/2014/main" id="{06DCB6FE-330E-4088-8AB1-3687D0FF1C1E}"/>
                  </a:ext>
                </a:extLst>
              </p:cNvPr>
              <p:cNvSpPr/>
              <p:nvPr/>
            </p:nvSpPr>
            <p:spPr>
              <a:xfrm rot="10800000" flipH="1">
                <a:off x="3718490" y="3792487"/>
                <a:ext cx="347138"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94" name="组合 93">
              <a:extLst>
                <a:ext uri="{FF2B5EF4-FFF2-40B4-BE49-F238E27FC236}">
                  <a16:creationId xmlns:a16="http://schemas.microsoft.com/office/drawing/2014/main" id="{26586D58-7908-43F0-A778-67F2ACE6119B}"/>
                </a:ext>
              </a:extLst>
            </p:cNvPr>
            <p:cNvGrpSpPr/>
            <p:nvPr/>
          </p:nvGrpSpPr>
          <p:grpSpPr>
            <a:xfrm>
              <a:off x="5415931" y="3643611"/>
              <a:ext cx="373106" cy="1846645"/>
              <a:chOff x="3652512" y="3329230"/>
              <a:chExt cx="413116" cy="2044668"/>
            </a:xfrm>
          </p:grpSpPr>
          <p:cxnSp>
            <p:nvCxnSpPr>
              <p:cNvPr id="95" name="直接连接符 94">
                <a:extLst>
                  <a:ext uri="{FF2B5EF4-FFF2-40B4-BE49-F238E27FC236}">
                    <a16:creationId xmlns:a16="http://schemas.microsoft.com/office/drawing/2014/main" id="{C1D0389E-F5E4-48ED-8FD4-6519A625592A}"/>
                  </a:ext>
                </a:extLst>
              </p:cNvPr>
              <p:cNvCxnSpPr/>
              <p:nvPr/>
            </p:nvCxnSpPr>
            <p:spPr>
              <a:xfrm>
                <a:off x="3893800" y="3329230"/>
                <a:ext cx="0" cy="204466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a:extLst>
                  <a:ext uri="{FF2B5EF4-FFF2-40B4-BE49-F238E27FC236}">
                    <a16:creationId xmlns:a16="http://schemas.microsoft.com/office/drawing/2014/main" id="{0BDBA98E-059A-4A74-A5EF-BCFC8B85C00A}"/>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a:extLst>
                  <a:ext uri="{FF2B5EF4-FFF2-40B4-BE49-F238E27FC236}">
                    <a16:creationId xmlns:a16="http://schemas.microsoft.com/office/drawing/2014/main" id="{9F89F096-41D4-4557-82D3-5B77636FCA47}"/>
                  </a:ext>
                </a:extLst>
              </p:cNvPr>
              <p:cNvCxnSpPr/>
              <p:nvPr/>
            </p:nvCxnSpPr>
            <p:spPr>
              <a:xfrm>
                <a:off x="3652512" y="3970475"/>
                <a:ext cx="0" cy="700747"/>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8" name="等腰三角形 97">
                <a:extLst>
                  <a:ext uri="{FF2B5EF4-FFF2-40B4-BE49-F238E27FC236}">
                    <a16:creationId xmlns:a16="http://schemas.microsoft.com/office/drawing/2014/main" id="{9A242B51-6570-4391-B4CE-9D6EF246D637}"/>
                  </a:ext>
                </a:extLst>
              </p:cNvPr>
              <p:cNvSpPr/>
              <p:nvPr/>
            </p:nvSpPr>
            <p:spPr>
              <a:xfrm rot="10800000" flipH="1">
                <a:off x="3718490" y="3792487"/>
                <a:ext cx="347138"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sp>
          <p:nvSpPr>
            <p:cNvPr id="99" name="文本框 98">
              <a:extLst>
                <a:ext uri="{FF2B5EF4-FFF2-40B4-BE49-F238E27FC236}">
                  <a16:creationId xmlns:a16="http://schemas.microsoft.com/office/drawing/2014/main" id="{4C159D33-F483-4865-87EE-8E5669C82136}"/>
                </a:ext>
              </a:extLst>
            </p:cNvPr>
            <p:cNvSpPr txBox="1"/>
            <p:nvPr/>
          </p:nvSpPr>
          <p:spPr>
            <a:xfrm>
              <a:off x="987060" y="4208509"/>
              <a:ext cx="369331" cy="549189"/>
            </a:xfrm>
            <a:prstGeom prst="rect">
              <a:avLst/>
            </a:prstGeom>
            <a:noFill/>
          </p:spPr>
          <p:txBody>
            <a:bodyPr vert="eaVert" wrap="none" rtlCol="0">
              <a:spAutoFit/>
            </a:bodyPr>
            <a:lstStyle/>
            <a:p>
              <a:r>
                <a:rPr lang="zh-CN" altLang="en-US" sz="1200" b="1">
                  <a:latin typeface="宋体" panose="02010600030101010101" pitchFamily="2" charset="-122"/>
                  <a:ea typeface="宋体" panose="02010600030101010101" pitchFamily="2" charset="-122"/>
                  <a:cs typeface="Times New Roman" panose="02020603050405020304" pitchFamily="18" charset="0"/>
                </a:rPr>
                <a:t>译码器</a:t>
              </a:r>
            </a:p>
          </p:txBody>
        </p:sp>
        <p:cxnSp>
          <p:nvCxnSpPr>
            <p:cNvPr id="100" name="直接连接符 99">
              <a:extLst>
                <a:ext uri="{FF2B5EF4-FFF2-40B4-BE49-F238E27FC236}">
                  <a16:creationId xmlns:a16="http://schemas.microsoft.com/office/drawing/2014/main" id="{21218D26-A6D2-4DD1-86B4-C3C9AF98AD2A}"/>
                </a:ext>
              </a:extLst>
            </p:cNvPr>
            <p:cNvCxnSpPr/>
            <p:nvPr/>
          </p:nvCxnSpPr>
          <p:spPr>
            <a:xfrm flipV="1">
              <a:off x="1116185" y="4855632"/>
              <a:ext cx="0" cy="317353"/>
            </a:xfrm>
            <a:prstGeom prst="line">
              <a:avLst/>
            </a:prstGeom>
            <a:noFill/>
            <a:ln w="19050" cap="sq">
              <a:solidFill>
                <a:schemeClr val="tx1">
                  <a:lumMod val="95000"/>
                  <a:lumOff val="5000"/>
                </a:schemeClr>
              </a:solidFill>
              <a:tailEnd type="stealth" w="med" len="lg"/>
            </a:ln>
          </p:spPr>
          <p:style>
            <a:lnRef idx="2">
              <a:schemeClr val="accent1">
                <a:shade val="50000"/>
              </a:schemeClr>
            </a:lnRef>
            <a:fillRef idx="1">
              <a:schemeClr val="accent1"/>
            </a:fillRef>
            <a:effectRef idx="0">
              <a:schemeClr val="accent1"/>
            </a:effectRef>
            <a:fontRef idx="minor">
              <a:schemeClr val="lt1"/>
            </a:fontRef>
          </p:style>
        </p:cxnSp>
        <p:sp>
          <p:nvSpPr>
            <p:cNvPr id="101" name="文本框 100">
              <a:extLst>
                <a:ext uri="{FF2B5EF4-FFF2-40B4-BE49-F238E27FC236}">
                  <a16:creationId xmlns:a16="http://schemas.microsoft.com/office/drawing/2014/main" id="{EE37AC78-8453-42A0-870C-831E3D520068}"/>
                </a:ext>
              </a:extLst>
            </p:cNvPr>
            <p:cNvSpPr txBox="1"/>
            <p:nvPr/>
          </p:nvSpPr>
          <p:spPr>
            <a:xfrm rot="16200000">
              <a:off x="990646" y="4978397"/>
              <a:ext cx="369332" cy="674224"/>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DeviceId</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文本框 101">
              <a:extLst>
                <a:ext uri="{FF2B5EF4-FFF2-40B4-BE49-F238E27FC236}">
                  <a16:creationId xmlns:a16="http://schemas.microsoft.com/office/drawing/2014/main" id="{8EABA282-E4E8-479D-A569-72FAA989F719}"/>
                </a:ext>
              </a:extLst>
            </p:cNvPr>
            <p:cNvSpPr txBox="1"/>
            <p:nvPr/>
          </p:nvSpPr>
          <p:spPr>
            <a:xfrm rot="16200000">
              <a:off x="4883475" y="4983868"/>
              <a:ext cx="369332" cy="744756"/>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Data BUS</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文本框 102">
              <a:extLst>
                <a:ext uri="{FF2B5EF4-FFF2-40B4-BE49-F238E27FC236}">
                  <a16:creationId xmlns:a16="http://schemas.microsoft.com/office/drawing/2014/main" id="{ABF9B3DC-A647-4DF8-AD48-281CE34FC987}"/>
                </a:ext>
              </a:extLst>
            </p:cNvPr>
            <p:cNvSpPr txBox="1"/>
            <p:nvPr/>
          </p:nvSpPr>
          <p:spPr>
            <a:xfrm rot="16200000">
              <a:off x="2031516"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D0</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文本框 103">
              <a:extLst>
                <a:ext uri="{FF2B5EF4-FFF2-40B4-BE49-F238E27FC236}">
                  <a16:creationId xmlns:a16="http://schemas.microsoft.com/office/drawing/2014/main" id="{4D0D9C50-F0EA-40D0-A585-86270FE2DFE6}"/>
                </a:ext>
              </a:extLst>
            </p:cNvPr>
            <p:cNvSpPr txBox="1"/>
            <p:nvPr/>
          </p:nvSpPr>
          <p:spPr>
            <a:xfrm rot="16200000">
              <a:off x="3179433"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D1</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文本框 104">
              <a:extLst>
                <a:ext uri="{FF2B5EF4-FFF2-40B4-BE49-F238E27FC236}">
                  <a16:creationId xmlns:a16="http://schemas.microsoft.com/office/drawing/2014/main" id="{1E5F474F-BD38-4CF1-A4E6-0D2614000AEF}"/>
                </a:ext>
              </a:extLst>
            </p:cNvPr>
            <p:cNvSpPr txBox="1"/>
            <p:nvPr/>
          </p:nvSpPr>
          <p:spPr>
            <a:xfrm rot="16200000">
              <a:off x="4318657"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D2</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895D8673-E856-4152-BD2A-46D2C72FC56F}"/>
                </a:ext>
              </a:extLst>
            </p:cNvPr>
            <p:cNvSpPr txBox="1"/>
            <p:nvPr/>
          </p:nvSpPr>
          <p:spPr>
            <a:xfrm rot="16200000">
              <a:off x="5466572"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D3</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文本框 106">
              <a:extLst>
                <a:ext uri="{FF2B5EF4-FFF2-40B4-BE49-F238E27FC236}">
                  <a16:creationId xmlns:a16="http://schemas.microsoft.com/office/drawing/2014/main" id="{B847C2C7-8504-4162-9841-1C2C3D9E9034}"/>
                </a:ext>
              </a:extLst>
            </p:cNvPr>
            <p:cNvSpPr txBox="1"/>
            <p:nvPr/>
          </p:nvSpPr>
          <p:spPr>
            <a:xfrm rot="16200000">
              <a:off x="1647561" y="3887954"/>
              <a:ext cx="369332" cy="448311"/>
            </a:xfrm>
            <a:prstGeom prst="rect">
              <a:avLst/>
            </a:prstGeom>
            <a:noFill/>
          </p:spPr>
          <p:txBody>
            <a:bodyPr vert="eaVert" wrap="squar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EN0</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文本框 107">
              <a:extLst>
                <a:ext uri="{FF2B5EF4-FFF2-40B4-BE49-F238E27FC236}">
                  <a16:creationId xmlns:a16="http://schemas.microsoft.com/office/drawing/2014/main" id="{F9FAB170-773D-4014-B22D-9E624DC9D0A2}"/>
                </a:ext>
              </a:extLst>
            </p:cNvPr>
            <p:cNvSpPr txBox="1"/>
            <p:nvPr/>
          </p:nvSpPr>
          <p:spPr>
            <a:xfrm rot="16200000">
              <a:off x="2695356" y="4125328"/>
              <a:ext cx="369332" cy="382477"/>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EN1</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文本框 108">
              <a:extLst>
                <a:ext uri="{FF2B5EF4-FFF2-40B4-BE49-F238E27FC236}">
                  <a16:creationId xmlns:a16="http://schemas.microsoft.com/office/drawing/2014/main" id="{18F5FC93-C2A0-42CF-97B6-C00838ACBF4B}"/>
                </a:ext>
              </a:extLst>
            </p:cNvPr>
            <p:cNvSpPr txBox="1"/>
            <p:nvPr/>
          </p:nvSpPr>
          <p:spPr>
            <a:xfrm rot="16200000">
              <a:off x="3834577" y="4347954"/>
              <a:ext cx="369332" cy="382477"/>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EN2</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文本框 109">
              <a:extLst>
                <a:ext uri="{FF2B5EF4-FFF2-40B4-BE49-F238E27FC236}">
                  <a16:creationId xmlns:a16="http://schemas.microsoft.com/office/drawing/2014/main" id="{2C88C876-BAA2-46F7-A50D-6A8B74D83B39}"/>
                </a:ext>
              </a:extLst>
            </p:cNvPr>
            <p:cNvSpPr txBox="1"/>
            <p:nvPr/>
          </p:nvSpPr>
          <p:spPr>
            <a:xfrm rot="16200000">
              <a:off x="4973798" y="4560354"/>
              <a:ext cx="369332" cy="382477"/>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EN3</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5" name="内容占位符 134">
            <a:extLst>
              <a:ext uri="{FF2B5EF4-FFF2-40B4-BE49-F238E27FC236}">
                <a16:creationId xmlns:a16="http://schemas.microsoft.com/office/drawing/2014/main" id="{0B80003E-FD79-4777-8B3B-97DA87C3A89B}"/>
              </a:ext>
            </a:extLst>
          </p:cNvPr>
          <p:cNvSpPr>
            <a:spLocks noGrp="1"/>
          </p:cNvSpPr>
          <p:nvPr>
            <p:ph idx="1"/>
          </p:nvPr>
        </p:nvSpPr>
        <p:spPr>
          <a:xfrm>
            <a:off x="2366446" y="5667838"/>
            <a:ext cx="2388196" cy="797216"/>
          </a:xfrm>
        </p:spPr>
        <p:txBody>
          <a:bodyPr/>
          <a:lstStyle/>
          <a:p>
            <a:pPr marL="0" indent="0">
              <a:buNone/>
            </a:pPr>
            <a:r>
              <a:rPr lang="zh-CN" altLang="en-US" b="1" dirty="0"/>
              <a:t>总线输出控制</a:t>
            </a:r>
          </a:p>
        </p:txBody>
      </p:sp>
      <p:grpSp>
        <p:nvGrpSpPr>
          <p:cNvPr id="138" name="组合 137">
            <a:extLst>
              <a:ext uri="{FF2B5EF4-FFF2-40B4-BE49-F238E27FC236}">
                <a16:creationId xmlns:a16="http://schemas.microsoft.com/office/drawing/2014/main" id="{9A8D9E54-799B-45E4-8891-D470F024C34C}"/>
              </a:ext>
            </a:extLst>
          </p:cNvPr>
          <p:cNvGrpSpPr/>
          <p:nvPr/>
        </p:nvGrpSpPr>
        <p:grpSpPr>
          <a:xfrm>
            <a:off x="7370749" y="2999559"/>
            <a:ext cx="5809127" cy="1042660"/>
            <a:chOff x="7370749" y="2999559"/>
            <a:chExt cx="5809127" cy="1042660"/>
          </a:xfrm>
        </p:grpSpPr>
        <p:cxnSp>
          <p:nvCxnSpPr>
            <p:cNvPr id="114" name="直接连接符 113">
              <a:extLst>
                <a:ext uri="{FF2B5EF4-FFF2-40B4-BE49-F238E27FC236}">
                  <a16:creationId xmlns:a16="http://schemas.microsoft.com/office/drawing/2014/main" id="{E3D3F9F6-FD28-4E5C-B4AE-B1143D246E61}"/>
                </a:ext>
              </a:extLst>
            </p:cNvPr>
            <p:cNvCxnSpPr>
              <a:stCxn id="117" idx="3"/>
              <a:endCxn id="118" idx="1"/>
            </p:cNvCxnSpPr>
            <p:nvPr/>
          </p:nvCxnSpPr>
          <p:spPr>
            <a:xfrm>
              <a:off x="7860668" y="3646350"/>
              <a:ext cx="205992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7CB632D2-5CE5-4701-A1F3-9237DDDFE516}"/>
                </a:ext>
              </a:extLst>
            </p:cNvPr>
            <p:cNvCxnSpPr/>
            <p:nvPr/>
          </p:nvCxnSpPr>
          <p:spPr>
            <a:xfrm flipV="1">
              <a:off x="8899960" y="3328559"/>
              <a:ext cx="0" cy="26099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6" name="等腰三角形 115">
              <a:extLst>
                <a:ext uri="{FF2B5EF4-FFF2-40B4-BE49-F238E27FC236}">
                  <a16:creationId xmlns:a16="http://schemas.microsoft.com/office/drawing/2014/main" id="{CC6001E2-3EBA-4B23-8534-A3A59EEE3329}"/>
                </a:ext>
              </a:extLst>
            </p:cNvPr>
            <p:cNvSpPr/>
            <p:nvPr/>
          </p:nvSpPr>
          <p:spPr>
            <a:xfrm rot="5400000" flipH="1">
              <a:off x="8739588" y="3496467"/>
              <a:ext cx="320745" cy="299769"/>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4000" b="1">
                <a:solidFill>
                  <a:schemeClr val="bg2">
                    <a:lumMod val="75000"/>
                  </a:schemeClr>
                </a:solidFill>
                <a:latin typeface="Times New Roman" panose="02020603050405020304" pitchFamily="18" charset="0"/>
                <a:cs typeface="Times New Roman" panose="02020603050405020304" pitchFamily="18" charset="0"/>
              </a:endParaRPr>
            </a:p>
          </p:txBody>
        </p:sp>
        <p:sp>
          <p:nvSpPr>
            <p:cNvPr id="117" name="圆角矩形 155">
              <a:extLst>
                <a:ext uri="{FF2B5EF4-FFF2-40B4-BE49-F238E27FC236}">
                  <a16:creationId xmlns:a16="http://schemas.microsoft.com/office/drawing/2014/main" id="{3A82946C-D7A0-4F36-AAC4-5EF9BD44565D}"/>
                </a:ext>
              </a:extLst>
            </p:cNvPr>
            <p:cNvSpPr/>
            <p:nvPr/>
          </p:nvSpPr>
          <p:spPr>
            <a:xfrm>
              <a:off x="7370749" y="3476499"/>
              <a:ext cx="489919"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A</a:t>
              </a:r>
              <a:endParaRPr lang="zh-CN" altLang="en-US" sz="1050" b="1">
                <a:latin typeface="Times New Roman" panose="02020603050405020304" pitchFamily="18" charset="0"/>
                <a:cs typeface="Times New Roman" panose="02020603050405020304" pitchFamily="18" charset="0"/>
              </a:endParaRPr>
            </a:p>
          </p:txBody>
        </p:sp>
        <p:sp>
          <p:nvSpPr>
            <p:cNvPr id="118" name="圆角矩形 157">
              <a:extLst>
                <a:ext uri="{FF2B5EF4-FFF2-40B4-BE49-F238E27FC236}">
                  <a16:creationId xmlns:a16="http://schemas.microsoft.com/office/drawing/2014/main" id="{D9D862E7-88AD-4B0F-A66B-87CB87D660D8}"/>
                </a:ext>
              </a:extLst>
            </p:cNvPr>
            <p:cNvSpPr/>
            <p:nvPr/>
          </p:nvSpPr>
          <p:spPr>
            <a:xfrm>
              <a:off x="9920591" y="3476499"/>
              <a:ext cx="504207"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B</a:t>
              </a:r>
              <a:endParaRPr lang="zh-CN" altLang="en-US" sz="1050" b="1">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0E3A6FE5-0BB4-4824-95A7-270C2D76E246}"/>
                </a:ext>
              </a:extLst>
            </p:cNvPr>
            <p:cNvSpPr txBox="1"/>
            <p:nvPr/>
          </p:nvSpPr>
          <p:spPr>
            <a:xfrm rot="16200000">
              <a:off x="8699904" y="2945057"/>
              <a:ext cx="400110" cy="509114"/>
            </a:xfrm>
            <a:prstGeom prst="rect">
              <a:avLst/>
            </a:prstGeom>
            <a:noFill/>
          </p:spPr>
          <p:txBody>
            <a:bodyPr vert="eaVert" wrap="none" rtlCol="0">
              <a:spAutoFit/>
            </a:bodyPr>
            <a:lstStyle/>
            <a:p>
              <a:r>
                <a:rPr lang="en-US" altLang="zh-CN" sz="1400" b="1">
                  <a:latin typeface="Times New Roman" panose="02020603050405020304" pitchFamily="18" charset="0"/>
                  <a:ea typeface="微软雅黑" panose="020B0503020204020204" pitchFamily="34" charset="-122"/>
                  <a:cs typeface="Times New Roman" panose="02020603050405020304" pitchFamily="18" charset="0"/>
                </a:rPr>
                <a:t>EN</a:t>
              </a:r>
              <a:r>
                <a:rPr lang="en-US" altLang="zh-CN" sz="1400" b="1" baseline="-25000">
                  <a:latin typeface="Times New Roman" panose="02020603050405020304" pitchFamily="18" charset="0"/>
                  <a:ea typeface="微软雅黑" panose="020B0503020204020204" pitchFamily="34" charset="-122"/>
                  <a:cs typeface="Times New Roman" panose="02020603050405020304" pitchFamily="18" charset="0"/>
                </a:rPr>
                <a:t>AB</a:t>
              </a:r>
              <a:endParaRPr lang="zh-CN" altLang="en-US" sz="1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 name="内容占位符 134">
              <a:extLst>
                <a:ext uri="{FF2B5EF4-FFF2-40B4-BE49-F238E27FC236}">
                  <a16:creationId xmlns:a16="http://schemas.microsoft.com/office/drawing/2014/main" id="{B719C7D1-C5F1-465D-BF78-42710CE496C1}"/>
                </a:ext>
              </a:extLst>
            </p:cNvPr>
            <p:cNvSpPr txBox="1">
              <a:spLocks/>
            </p:cNvSpPr>
            <p:nvPr/>
          </p:nvSpPr>
          <p:spPr>
            <a:xfrm>
              <a:off x="10791680" y="3245003"/>
              <a:ext cx="2388196" cy="79721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t>单向</a:t>
              </a:r>
            </a:p>
          </p:txBody>
        </p:sp>
      </p:grpSp>
      <p:grpSp>
        <p:nvGrpSpPr>
          <p:cNvPr id="140" name="组合 139">
            <a:extLst>
              <a:ext uri="{FF2B5EF4-FFF2-40B4-BE49-F238E27FC236}">
                <a16:creationId xmlns:a16="http://schemas.microsoft.com/office/drawing/2014/main" id="{5F505E45-838B-4696-86BA-10096D824260}"/>
              </a:ext>
            </a:extLst>
          </p:cNvPr>
          <p:cNvGrpSpPr/>
          <p:nvPr/>
        </p:nvGrpSpPr>
        <p:grpSpPr>
          <a:xfrm>
            <a:off x="7347410" y="4155569"/>
            <a:ext cx="5826632" cy="1989138"/>
            <a:chOff x="7347410" y="4155569"/>
            <a:chExt cx="5826632" cy="1989138"/>
          </a:xfrm>
        </p:grpSpPr>
        <p:cxnSp>
          <p:nvCxnSpPr>
            <p:cNvPr id="113" name="直接连接符 112">
              <a:extLst>
                <a:ext uri="{FF2B5EF4-FFF2-40B4-BE49-F238E27FC236}">
                  <a16:creationId xmlns:a16="http://schemas.microsoft.com/office/drawing/2014/main" id="{E3571378-0B1D-43C0-90DB-7E021204ACBF}"/>
                </a:ext>
              </a:extLst>
            </p:cNvPr>
            <p:cNvCxnSpPr/>
            <p:nvPr/>
          </p:nvCxnSpPr>
          <p:spPr>
            <a:xfrm flipH="1">
              <a:off x="8288440" y="5458527"/>
              <a:ext cx="1120337"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a:extLst>
                <a:ext uri="{FF2B5EF4-FFF2-40B4-BE49-F238E27FC236}">
                  <a16:creationId xmlns:a16="http://schemas.microsoft.com/office/drawing/2014/main" id="{0D35C1FE-F4E0-4A5E-8247-BF1A483C8C1E}"/>
                </a:ext>
              </a:extLst>
            </p:cNvPr>
            <p:cNvCxnSpPr/>
            <p:nvPr/>
          </p:nvCxnSpPr>
          <p:spPr>
            <a:xfrm>
              <a:off x="8288440" y="4816953"/>
              <a:ext cx="112987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7E7FEEC3-3B26-4F31-9A63-99C57FED63D3}"/>
                </a:ext>
              </a:extLst>
            </p:cNvPr>
            <p:cNvCxnSpPr/>
            <p:nvPr/>
          </p:nvCxnSpPr>
          <p:spPr>
            <a:xfrm flipV="1">
              <a:off x="8853379" y="4491426"/>
              <a:ext cx="0" cy="26099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21" name="等腰三角形 120">
              <a:extLst>
                <a:ext uri="{FF2B5EF4-FFF2-40B4-BE49-F238E27FC236}">
                  <a16:creationId xmlns:a16="http://schemas.microsoft.com/office/drawing/2014/main" id="{B1E180DD-A84A-4223-8615-097422452F31}"/>
                </a:ext>
              </a:extLst>
            </p:cNvPr>
            <p:cNvSpPr/>
            <p:nvPr/>
          </p:nvSpPr>
          <p:spPr>
            <a:xfrm rot="5400000" flipH="1">
              <a:off x="8693007" y="4673718"/>
              <a:ext cx="320745" cy="299769"/>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4000" b="1">
                <a:solidFill>
                  <a:schemeClr val="bg2">
                    <a:lumMod val="75000"/>
                  </a:schemeClr>
                </a:solidFill>
                <a:latin typeface="Times New Roman" panose="02020603050405020304" pitchFamily="18" charset="0"/>
                <a:cs typeface="Times New Roman" panose="02020603050405020304" pitchFamily="18" charset="0"/>
              </a:endParaRPr>
            </a:p>
          </p:txBody>
        </p:sp>
        <p:sp>
          <p:nvSpPr>
            <p:cNvPr id="122" name="圆角矩形 161">
              <a:extLst>
                <a:ext uri="{FF2B5EF4-FFF2-40B4-BE49-F238E27FC236}">
                  <a16:creationId xmlns:a16="http://schemas.microsoft.com/office/drawing/2014/main" id="{126D1109-54FC-4186-93B8-DE66F55B9B25}"/>
                </a:ext>
              </a:extLst>
            </p:cNvPr>
            <p:cNvSpPr/>
            <p:nvPr/>
          </p:nvSpPr>
          <p:spPr>
            <a:xfrm>
              <a:off x="7347410" y="4969591"/>
              <a:ext cx="498471"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A</a:t>
              </a:r>
              <a:endParaRPr lang="zh-CN" altLang="en-US" sz="1050" b="1">
                <a:latin typeface="Times New Roman" panose="02020603050405020304" pitchFamily="18" charset="0"/>
                <a:cs typeface="Times New Roman" panose="02020603050405020304" pitchFamily="18" charset="0"/>
              </a:endParaRPr>
            </a:p>
          </p:txBody>
        </p:sp>
        <p:cxnSp>
          <p:nvCxnSpPr>
            <p:cNvPr id="123" name="直接连接符 122">
              <a:extLst>
                <a:ext uri="{FF2B5EF4-FFF2-40B4-BE49-F238E27FC236}">
                  <a16:creationId xmlns:a16="http://schemas.microsoft.com/office/drawing/2014/main" id="{B62CFEC7-86EE-49CA-9185-4B618F7E066C}"/>
                </a:ext>
              </a:extLst>
            </p:cNvPr>
            <p:cNvCxnSpPr/>
            <p:nvPr/>
          </p:nvCxnSpPr>
          <p:spPr>
            <a:xfrm flipH="1" flipV="1">
              <a:off x="8853380" y="5527542"/>
              <a:ext cx="0" cy="26099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24" name="等腰三角形 123">
              <a:extLst>
                <a:ext uri="{FF2B5EF4-FFF2-40B4-BE49-F238E27FC236}">
                  <a16:creationId xmlns:a16="http://schemas.microsoft.com/office/drawing/2014/main" id="{F1CD923B-3559-4EA1-8B7D-18F66FADC6E1}"/>
                </a:ext>
              </a:extLst>
            </p:cNvPr>
            <p:cNvSpPr/>
            <p:nvPr/>
          </p:nvSpPr>
          <p:spPr>
            <a:xfrm rot="16200000">
              <a:off x="8693007" y="5309456"/>
              <a:ext cx="320745" cy="299769"/>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4000" b="1">
                <a:solidFill>
                  <a:schemeClr val="bg2">
                    <a:lumMod val="75000"/>
                  </a:schemeClr>
                </a:solidFill>
                <a:latin typeface="Times New Roman" panose="02020603050405020304" pitchFamily="18" charset="0"/>
                <a:cs typeface="Times New Roman" panose="02020603050405020304" pitchFamily="18" charset="0"/>
              </a:endParaRPr>
            </a:p>
          </p:txBody>
        </p:sp>
        <p:cxnSp>
          <p:nvCxnSpPr>
            <p:cNvPr id="125" name="直接连接符 124">
              <a:extLst>
                <a:ext uri="{FF2B5EF4-FFF2-40B4-BE49-F238E27FC236}">
                  <a16:creationId xmlns:a16="http://schemas.microsoft.com/office/drawing/2014/main" id="{6E13700E-60D5-47BE-B24F-3B4C72278C91}"/>
                </a:ext>
              </a:extLst>
            </p:cNvPr>
            <p:cNvCxnSpPr/>
            <p:nvPr/>
          </p:nvCxnSpPr>
          <p:spPr>
            <a:xfrm>
              <a:off x="7856671" y="5139443"/>
              <a:ext cx="430141" cy="0"/>
            </a:xfrm>
            <a:prstGeom prst="line">
              <a:avLst/>
            </a:prstGeom>
            <a:noFill/>
            <a:ln w="1905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a:extLst>
                <a:ext uri="{FF2B5EF4-FFF2-40B4-BE49-F238E27FC236}">
                  <a16:creationId xmlns:a16="http://schemas.microsoft.com/office/drawing/2014/main" id="{340DECFB-8F4C-4466-95FF-B05D434A3F56}"/>
                </a:ext>
              </a:extLst>
            </p:cNvPr>
            <p:cNvCxnSpPr/>
            <p:nvPr/>
          </p:nvCxnSpPr>
          <p:spPr>
            <a:xfrm flipV="1">
              <a:off x="8286812" y="4815771"/>
              <a:ext cx="0" cy="63412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a:extLst>
                <a:ext uri="{FF2B5EF4-FFF2-40B4-BE49-F238E27FC236}">
                  <a16:creationId xmlns:a16="http://schemas.microsoft.com/office/drawing/2014/main" id="{8F95D2E3-D384-4052-8E50-D09532EF9429}"/>
                </a:ext>
              </a:extLst>
            </p:cNvPr>
            <p:cNvCxnSpPr/>
            <p:nvPr/>
          </p:nvCxnSpPr>
          <p:spPr>
            <a:xfrm flipV="1">
              <a:off x="9418319" y="4819366"/>
              <a:ext cx="0" cy="637723"/>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30" name="文本框 129">
              <a:extLst>
                <a:ext uri="{FF2B5EF4-FFF2-40B4-BE49-F238E27FC236}">
                  <a16:creationId xmlns:a16="http://schemas.microsoft.com/office/drawing/2014/main" id="{4B1E6447-F7EB-4516-8EF8-1F912F442153}"/>
                </a:ext>
              </a:extLst>
            </p:cNvPr>
            <p:cNvSpPr txBox="1"/>
            <p:nvPr/>
          </p:nvSpPr>
          <p:spPr>
            <a:xfrm rot="16200000">
              <a:off x="8648553" y="5690095"/>
              <a:ext cx="400110" cy="509114"/>
            </a:xfrm>
            <a:prstGeom prst="rect">
              <a:avLst/>
            </a:prstGeom>
            <a:noFill/>
          </p:spPr>
          <p:txBody>
            <a:bodyPr vert="eaVert" wrap="none" rtlCol="0">
              <a:spAutoFit/>
            </a:bodyPr>
            <a:lstStyle/>
            <a:p>
              <a:r>
                <a:rPr lang="en-US" altLang="zh-CN" sz="1400" b="1">
                  <a:latin typeface="Times New Roman" panose="02020603050405020304" pitchFamily="18" charset="0"/>
                  <a:ea typeface="微软雅黑" panose="020B0503020204020204" pitchFamily="34" charset="-122"/>
                  <a:cs typeface="Times New Roman" panose="02020603050405020304" pitchFamily="18" charset="0"/>
                </a:rPr>
                <a:t>EN</a:t>
              </a:r>
              <a:r>
                <a:rPr lang="en-US" altLang="zh-CN" sz="1400" b="1" baseline="-25000">
                  <a:latin typeface="Times New Roman" panose="02020603050405020304" pitchFamily="18" charset="0"/>
                  <a:ea typeface="微软雅黑" panose="020B0503020204020204" pitchFamily="34" charset="-122"/>
                  <a:cs typeface="Times New Roman" panose="02020603050405020304" pitchFamily="18" charset="0"/>
                </a:rPr>
                <a:t>BA</a:t>
              </a:r>
              <a:endParaRPr lang="zh-CN" altLang="en-US" sz="1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31" name="直接连接符 130">
              <a:extLst>
                <a:ext uri="{FF2B5EF4-FFF2-40B4-BE49-F238E27FC236}">
                  <a16:creationId xmlns:a16="http://schemas.microsoft.com/office/drawing/2014/main" id="{C1296789-A177-4649-9943-3332DCAD70E2}"/>
                </a:ext>
              </a:extLst>
            </p:cNvPr>
            <p:cNvCxnSpPr>
              <a:cxnSpLocks/>
              <a:endCxn id="132" idx="1"/>
            </p:cNvCxnSpPr>
            <p:nvPr/>
          </p:nvCxnSpPr>
          <p:spPr>
            <a:xfrm>
              <a:off x="9408777" y="5139443"/>
              <a:ext cx="486537" cy="4905"/>
            </a:xfrm>
            <a:prstGeom prst="line">
              <a:avLst/>
            </a:prstGeom>
            <a:noFill/>
            <a:ln w="1905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圆角矩形 71">
              <a:extLst>
                <a:ext uri="{FF2B5EF4-FFF2-40B4-BE49-F238E27FC236}">
                  <a16:creationId xmlns:a16="http://schemas.microsoft.com/office/drawing/2014/main" id="{3500E1FF-40FA-456E-8153-667A48CCC06F}"/>
                </a:ext>
              </a:extLst>
            </p:cNvPr>
            <p:cNvSpPr/>
            <p:nvPr/>
          </p:nvSpPr>
          <p:spPr>
            <a:xfrm>
              <a:off x="9895314" y="4974497"/>
              <a:ext cx="498471"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B</a:t>
              </a:r>
              <a:endParaRPr lang="zh-CN" altLang="en-US" sz="1050" b="1">
                <a:latin typeface="Times New Roman" panose="02020603050405020304" pitchFamily="18" charset="0"/>
                <a:cs typeface="Times New Roman" panose="02020603050405020304" pitchFamily="18" charset="0"/>
              </a:endParaRPr>
            </a:p>
          </p:txBody>
        </p:sp>
        <p:sp>
          <p:nvSpPr>
            <p:cNvPr id="137" name="内容占位符 134">
              <a:extLst>
                <a:ext uri="{FF2B5EF4-FFF2-40B4-BE49-F238E27FC236}">
                  <a16:creationId xmlns:a16="http://schemas.microsoft.com/office/drawing/2014/main" id="{69931D9D-E2F4-405D-BCB2-84988DF1B028}"/>
                </a:ext>
              </a:extLst>
            </p:cNvPr>
            <p:cNvSpPr txBox="1">
              <a:spLocks/>
            </p:cNvSpPr>
            <p:nvPr/>
          </p:nvSpPr>
          <p:spPr>
            <a:xfrm>
              <a:off x="10785846" y="4815771"/>
              <a:ext cx="2388196" cy="79721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t>双向</a:t>
              </a:r>
            </a:p>
          </p:txBody>
        </p:sp>
        <p:sp>
          <p:nvSpPr>
            <p:cNvPr id="139" name="文本框 138">
              <a:extLst>
                <a:ext uri="{FF2B5EF4-FFF2-40B4-BE49-F238E27FC236}">
                  <a16:creationId xmlns:a16="http://schemas.microsoft.com/office/drawing/2014/main" id="{49568F1D-3C75-4ACE-A63A-8920FA42C60E}"/>
                </a:ext>
              </a:extLst>
            </p:cNvPr>
            <p:cNvSpPr txBox="1"/>
            <p:nvPr/>
          </p:nvSpPr>
          <p:spPr>
            <a:xfrm rot="16200000">
              <a:off x="8648553" y="4101067"/>
              <a:ext cx="400110" cy="509114"/>
            </a:xfrm>
            <a:prstGeom prst="rect">
              <a:avLst/>
            </a:prstGeom>
            <a:noFill/>
          </p:spPr>
          <p:txBody>
            <a:bodyPr vert="eaVert" wrap="none" rtlCol="0">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EN</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AB</a:t>
              </a:r>
              <a:endParaRPr lang="zh-CN" altLang="en-US" sz="1400" b="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1340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5">
                                            <p:txEl>
                                              <p:pRg st="0" end="0"/>
                                            </p:txEl>
                                          </p:spTgt>
                                        </p:tgtEl>
                                        <p:attrNameLst>
                                          <p:attrName>style.visibility</p:attrName>
                                        </p:attrNameLst>
                                      </p:cBhvr>
                                      <p:to>
                                        <p:strVal val="visible"/>
                                      </p:to>
                                    </p:set>
                                    <p:animEffect transition="in" filter="wipe(left)">
                                      <p:cBhvr>
                                        <p:cTn id="10" dur="500"/>
                                        <p:tgtEl>
                                          <p:spTgt spid="13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wipe(left)">
                                      <p:cBhvr>
                                        <p:cTn id="15" dur="5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ipe(left)">
                                      <p:cBhvr>
                                        <p:cTn id="2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10253</TotalTime>
  <Words>4504</Words>
  <Application>Microsoft Office PowerPoint</Application>
  <PresentationFormat>宽屏</PresentationFormat>
  <Paragraphs>812</Paragraphs>
  <Slides>73</Slides>
  <Notes>15</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73</vt:i4>
      </vt:variant>
    </vt:vector>
  </HeadingPairs>
  <TitlesOfParts>
    <vt:vector size="94" baseType="lpstr">
      <vt:lpstr>华文新魏</vt:lpstr>
      <vt:lpstr>Consolas</vt:lpstr>
      <vt:lpstr>黑体</vt:lpstr>
      <vt:lpstr>Algerian</vt:lpstr>
      <vt:lpstr>Arial</vt:lpstr>
      <vt:lpstr>MS UI Gothic</vt:lpstr>
      <vt:lpstr>微软雅黑</vt:lpstr>
      <vt:lpstr>Wingdings</vt:lpstr>
      <vt:lpstr>义启小楷书</vt:lpstr>
      <vt:lpstr>Segoe UI</vt:lpstr>
      <vt:lpstr>宋体</vt:lpstr>
      <vt:lpstr>Times New Roman</vt:lpstr>
      <vt:lpstr>等线</vt:lpstr>
      <vt:lpstr>Segoe UI Black</vt:lpstr>
      <vt:lpstr>Office 主题​​</vt:lpstr>
      <vt:lpstr>1_nordridesign</vt:lpstr>
      <vt:lpstr>2_nordridesign</vt:lpstr>
      <vt:lpstr>自定义设计方案</vt:lpstr>
      <vt:lpstr>Office 主题</vt:lpstr>
      <vt:lpstr>3_nordridesign</vt:lpstr>
      <vt:lpstr>4_nordridesign</vt:lpstr>
      <vt:lpstr>PowerPoint 演示文稿</vt:lpstr>
      <vt:lpstr>PowerPoint 演示文稿</vt:lpstr>
      <vt:lpstr>本章主要内容</vt:lpstr>
      <vt:lpstr>8.1 总线概述</vt:lpstr>
      <vt:lpstr>总线(BUS)基本概念</vt:lpstr>
      <vt:lpstr>总线分类</vt:lpstr>
      <vt:lpstr>总线组成</vt:lpstr>
      <vt:lpstr>总线标准与特性</vt:lpstr>
      <vt:lpstr>总线与三态门</vt:lpstr>
      <vt:lpstr>总线性能指标</vt:lpstr>
      <vt:lpstr>常见总线带宽</vt:lpstr>
      <vt:lpstr>例子</vt:lpstr>
      <vt:lpstr>本章主要内容</vt:lpstr>
      <vt:lpstr>8.2 总线传输机制</vt:lpstr>
      <vt:lpstr>8.2.1 总线传输过程</vt:lpstr>
      <vt:lpstr>总线事务（Bus Transaction）</vt:lpstr>
      <vt:lpstr>8.2.2 总线的信息传送</vt:lpstr>
      <vt:lpstr>并行传送</vt:lpstr>
      <vt:lpstr>串行传送</vt:lpstr>
      <vt:lpstr>串行传送方式</vt:lpstr>
      <vt:lpstr>高速串行总线编码效率</vt:lpstr>
      <vt:lpstr>并串行传送</vt:lpstr>
      <vt:lpstr>信息的传输方式</vt:lpstr>
      <vt:lpstr>8.2.3 总线的仲裁</vt:lpstr>
      <vt:lpstr>集中式仲裁</vt:lpstr>
      <vt:lpstr>链式查询方式</vt:lpstr>
      <vt:lpstr>计数器定时查询方式</vt:lpstr>
      <vt:lpstr>独立请求方式</vt:lpstr>
      <vt:lpstr>集中式仲裁总结</vt:lpstr>
      <vt:lpstr>8.2.4 总线定时</vt:lpstr>
      <vt:lpstr>例子</vt:lpstr>
      <vt:lpstr>本章主要内容</vt:lpstr>
      <vt:lpstr>总线连接方式</vt:lpstr>
      <vt:lpstr>单总线结构</vt:lpstr>
      <vt:lpstr>双总线结构1   (主存为中心)</vt:lpstr>
      <vt:lpstr>双总线结构2   (桥接器架构)</vt:lpstr>
      <vt:lpstr>三总线结构</vt:lpstr>
      <vt:lpstr>总线结构与系统性能关系</vt:lpstr>
      <vt:lpstr>采用南北桥结构的奔腾机系统总线结构</vt:lpstr>
      <vt:lpstr>采用前端总线的南北桥结构 IA-64</vt:lpstr>
      <vt:lpstr>MCH与ICH</vt:lpstr>
      <vt:lpstr>QPI方案与 PCH方案</vt:lpstr>
      <vt:lpstr>FSB与QPI</vt:lpstr>
      <vt:lpstr>本章主要内容</vt:lpstr>
      <vt:lpstr>总线标准化</vt:lpstr>
      <vt:lpstr>常用总线</vt:lpstr>
      <vt:lpstr>IBM PC/XT</vt:lpstr>
      <vt:lpstr>ISA总线</vt:lpstr>
      <vt:lpstr>ISA/EISA</vt:lpstr>
      <vt:lpstr>VESA video electronics standard association</vt:lpstr>
      <vt:lpstr>PCI</vt:lpstr>
      <vt:lpstr>PCI总线结构</vt:lpstr>
      <vt:lpstr>PCI总线特点</vt:lpstr>
      <vt:lpstr>PCI总线局限性</vt:lpstr>
      <vt:lpstr>AGP</vt:lpstr>
      <vt:lpstr>PowerPoint 演示文稿</vt:lpstr>
      <vt:lpstr>AGP</vt:lpstr>
      <vt:lpstr>Today’s PC</vt:lpstr>
      <vt:lpstr>采用前端总线的南北桥结构 IA-64</vt:lpstr>
      <vt:lpstr>下一代总线技术</vt:lpstr>
      <vt:lpstr>PCI-X局部总线</vt:lpstr>
      <vt:lpstr>PowerPoint 演示文稿</vt:lpstr>
      <vt:lpstr>Compact PCI</vt:lpstr>
      <vt:lpstr>PCI-EXPRESS 3GIO</vt:lpstr>
      <vt:lpstr>PCI-EXPRESS</vt:lpstr>
      <vt:lpstr>采用 QPI 总线的计算机系统总线结构</vt:lpstr>
      <vt:lpstr>CPU+PCH 方案  北桥消失</vt:lpstr>
      <vt:lpstr>InfiniBand总线</vt:lpstr>
      <vt:lpstr>USB</vt:lpstr>
      <vt:lpstr>总线结构拓补</vt:lpstr>
      <vt:lpstr>数据传输方式</vt:lpstr>
      <vt:lpstr>本章重点内容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1928</cp:revision>
  <cp:lastPrinted>2019-09-24T12:30:12Z</cp:lastPrinted>
  <dcterms:created xsi:type="dcterms:W3CDTF">2018-05-09T10:41:00Z</dcterms:created>
  <dcterms:modified xsi:type="dcterms:W3CDTF">2023-05-10T22:53:41Z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